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57" r:id="rId2"/>
    <p:sldId id="262" r:id="rId3"/>
    <p:sldId id="269" r:id="rId4"/>
    <p:sldId id="277" r:id="rId5"/>
    <p:sldId id="258" r:id="rId6"/>
    <p:sldId id="267" r:id="rId7"/>
    <p:sldId id="270" r:id="rId8"/>
    <p:sldId id="272" r:id="rId9"/>
    <p:sldId id="273" r:id="rId10"/>
    <p:sldId id="274" r:id="rId11"/>
    <p:sldId id="275" r:id="rId12"/>
    <p:sldId id="279" r:id="rId13"/>
    <p:sldId id="276" r:id="rId14"/>
    <p:sldId id="278" r:id="rId15"/>
    <p:sldId id="280" r:id="rId16"/>
    <p:sldId id="281" r:id="rId17"/>
    <p:sldId id="282" r:id="rId18"/>
  </p:sldIdLst>
  <p:sldSz cx="12192000" cy="6858000"/>
  <p:notesSz cx="6858000" cy="9144000"/>
  <p:embeddedFontLst>
    <p:embeddedFont>
      <p:font typeface="宋体" panose="02010600030101010101" pitchFamily="2" charset="-122"/>
      <p:regular r:id="rId20"/>
    </p:embeddedFont>
    <p:embeddedFont>
      <p:font typeface="Cascadia Code" panose="020B0609020000020004" pitchFamily="49" charset="0"/>
      <p:regular r:id="rId21"/>
      <p:bold r:id="rId22"/>
      <p:italic r:id="rId23"/>
      <p:boldItalic r:id="rId24"/>
    </p:embeddedFont>
    <p:embeddedFont>
      <p:font typeface="Helvetica"/>
      <p:regular r:id="rId25"/>
      <p:bold r:id="rId26"/>
      <p:italic r:id="rId27"/>
      <p:boldItalic r:id="rId28"/>
    </p:embeddedFont>
    <p:embeddedFont>
      <p:font typeface="等线" panose="02010600030101010101" pitchFamily="2" charset="-122"/>
      <p:regular r:id="rId29"/>
      <p:bold r:id="rId30"/>
    </p:embeddedFont>
    <p:embeddedFont>
      <p:font typeface="楷体" panose="02010609060101010101" pitchFamily="49" charset="-122"/>
      <p:regular r:id="rId31"/>
    </p:embeddedFont>
    <p:embeddedFont>
      <p:font typeface="快看世界体" pitchFamily="2" charset="-122"/>
      <p:regular r:id="rId32"/>
    </p:embeddedFont>
    <p:embeddedFont>
      <p:font typeface="微软雅黑" panose="020B0503020204020204" pitchFamily="34" charset="-122"/>
      <p:regular r:id="rId33"/>
      <p:bold r:id="rId3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D27E"/>
    <a:srgbClr val="9FEFFF"/>
    <a:srgbClr val="05050F"/>
    <a:srgbClr val="192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FFFF"/>
        </a:fontRef>
        <a:srgbClr val="FFFFF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rgbClr val="CAD0FD"/>
          </a:solidFill>
        </a:fill>
      </a:tcStyle>
    </a:wholeTbl>
    <a:band2H>
      <a:tcTxStyle/>
      <a:tcStyle>
        <a:tcBdr/>
        <a:fill>
          <a:solidFill>
            <a:srgbClr val="E6E9FE"/>
          </a:solidFill>
        </a:fill>
      </a:tcStyle>
    </a:band2H>
    <a:firstCol>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chemeClr val="accent1"/>
          </a:solidFill>
        </a:fill>
      </a:tcStyle>
    </a:firstCol>
    <a:lastRow>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381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chemeClr val="accent1"/>
          </a:solidFill>
        </a:fill>
      </a:tcStyle>
    </a:lastRow>
    <a:firstRow>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381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ff">
        <a:fontRef idx="major">
          <a:srgbClr val="FFFFFF"/>
        </a:fontRef>
        <a:srgbClr val="FFFFFF"/>
      </a:tcTxStyle>
      <a:tcStyle>
        <a:tcBdr>
          <a:left>
            <a:ln w="6350" cap="flat">
              <a:solidFill>
                <a:schemeClr val="accent5"/>
              </a:solidFill>
              <a:prstDash val="solid"/>
              <a:miter lim="800000"/>
            </a:ln>
          </a:left>
          <a:right>
            <a:ln w="6350" cap="flat">
              <a:solidFill>
                <a:schemeClr val="accent5"/>
              </a:solidFill>
              <a:prstDash val="solid"/>
              <a:miter lim="8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chemeClr val="accent5"/>
              </a:solidFill>
              <a:prstDash val="solid"/>
              <a:round/>
            </a:ln>
          </a:top>
          <a:bottom>
            <a:ln w="6350" cap="flat">
              <a:solidFill>
                <a:schemeClr val="accent5"/>
              </a:solidFill>
              <a:prstDash val="solid"/>
              <a:miter lim="800000"/>
            </a:ln>
          </a:bottom>
          <a:insideH>
            <a:ln w="12700" cap="flat">
              <a:noFill/>
              <a:miter lim="400000"/>
            </a:ln>
          </a:insideH>
          <a:insideV>
            <a:ln w="12700" cap="flat">
              <a:noFill/>
              <a:miter lim="400000"/>
            </a:ln>
          </a:insideV>
        </a:tcBdr>
        <a:fill>
          <a:noFill/>
        </a:fill>
      </a:tcStyle>
    </a:lastRow>
    <a:firstRow>
      <a:tcTxStyle b="on" i="off">
        <a:fontRef idx="major">
          <a:srgbClr val="05050F"/>
        </a:fontRef>
        <a:srgbClr val="05050F"/>
      </a:tcTxStyle>
      <a:tcStyle>
        <a:tcBdr>
          <a:left>
            <a:ln w="12700" cap="flat">
              <a:noFill/>
              <a:miter lim="400000"/>
            </a:ln>
          </a:left>
          <a:right>
            <a:ln w="12700" cap="flat">
              <a:noFill/>
              <a:miter lim="400000"/>
            </a:ln>
          </a:right>
          <a:top>
            <a:ln w="6350" cap="flat">
              <a:solidFill>
                <a:schemeClr val="accent5"/>
              </a:solidFill>
              <a:prstDash val="solid"/>
              <a:miter lim="800000"/>
            </a:ln>
          </a:top>
          <a:bottom>
            <a:ln w="6350" cap="flat">
              <a:solidFill>
                <a:schemeClr val="accent5"/>
              </a:solidFill>
              <a:prstDash val="solid"/>
              <a:miter lim="800000"/>
            </a:ln>
          </a:bottom>
          <a:insideH>
            <a:ln w="12700" cap="flat">
              <a:noFill/>
              <a:miter lim="400000"/>
            </a:ln>
          </a:insideH>
          <a:insideV>
            <a:ln w="12700" cap="flat">
              <a:noFill/>
              <a:miter lim="400000"/>
            </a:ln>
          </a:insideV>
        </a:tcBdr>
        <a:fill>
          <a:solidFill>
            <a:schemeClr val="accent5"/>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rgbClr val="FFD5CE"/>
          </a:solidFill>
        </a:fill>
      </a:tcStyle>
    </a:wholeTbl>
    <a:band2H>
      <a:tcTxStyle/>
      <a:tcStyle>
        <a:tcBdr/>
        <a:fill>
          <a:solidFill>
            <a:srgbClr val="FFEBE8"/>
          </a:solidFill>
        </a:fill>
      </a:tcStyle>
    </a:band2H>
    <a:firstCol>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chemeClr val="accent3"/>
          </a:solidFill>
        </a:fill>
      </a:tcStyle>
    </a:firstCol>
    <a:lastRow>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381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chemeClr val="accent3"/>
          </a:solidFill>
        </a:fill>
      </a:tcStyle>
    </a:lastRow>
    <a:firstRow>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381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chemeClr val="accent3"/>
          </a:solidFill>
        </a:fill>
      </a:tcStyle>
    </a:firstRow>
  </a:tblStyle>
  <a:tblStyle styleId="{CF821DB8-F4EB-4A41-A1BA-3FCAFE7338EE}" styleName="">
    <a:tblBg/>
    <a:wholeTbl>
      <a:tcTxStyle b="off" i="off">
        <a:fontRef idx="major">
          <a:srgbClr val="FFFFFF"/>
        </a:fontRef>
        <a:srgbClr val="FFFFF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rgbClr val="EECFF5"/>
          </a:solidFill>
        </a:fill>
      </a:tcStyle>
    </a:wholeTbl>
    <a:band2H>
      <a:tcTxStyle/>
      <a:tcStyle>
        <a:tcBdr/>
        <a:fill>
          <a:solidFill>
            <a:srgbClr val="F7E8FA"/>
          </a:solidFill>
        </a:fill>
      </a:tcStyle>
    </a:band2H>
    <a:firstCol>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chemeClr val="accent6"/>
          </a:solidFill>
        </a:fill>
      </a:tcStyle>
    </a:firstCol>
    <a:lastRow>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381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chemeClr val="accent6"/>
          </a:solidFill>
        </a:fill>
      </a:tcStyle>
    </a:lastRow>
    <a:firstRow>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381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chemeClr val="accent6"/>
          </a:solidFill>
        </a:fill>
      </a:tcStyle>
    </a:firstRow>
  </a:tblStyle>
  <a:tblStyle styleId="{33BA23B1-9221-436E-865A-0063620EA4FD}"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05050F"/>
          </a:solidFill>
        </a:fill>
      </a:tcStyle>
    </a:band2H>
    <a:firstCol>
      <a:tcTxStyle b="on" i="off">
        <a:fontRef idx="major">
          <a:srgbClr val="05050F"/>
        </a:fontRef>
        <a:srgbClr val="05050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5050F"/>
          </a:solidFill>
        </a:fill>
      </a:tcStyle>
    </a:lastRow>
    <a:firstRow>
      <a:tcTxStyle b="on" i="off">
        <a:fontRef idx="major">
          <a:srgbClr val="05050F"/>
        </a:fontRef>
        <a:srgbClr val="05050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rgbClr val="FFFFFF"/>
          </a:solidFill>
        </a:fill>
      </a:tcStyle>
    </a:firstCol>
    <a:lastRow>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38100" cap="flat">
              <a:solidFill>
                <a:srgbClr val="05050F"/>
              </a:solidFill>
              <a:prstDash val="solid"/>
              <a:round/>
            </a:ln>
          </a:top>
          <a:bottom>
            <a:ln w="127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rgbClr val="FFFFFF"/>
          </a:solidFill>
        </a:fill>
      </a:tcStyle>
    </a:lastRow>
    <a:firstRow>
      <a:tcTxStyle b="on" i="off">
        <a:fontRef idx="major">
          <a:srgbClr val="05050F"/>
        </a:fontRef>
        <a:srgbClr val="05050F"/>
      </a:tcTxStyle>
      <a:tcStyle>
        <a:tcBdr>
          <a:left>
            <a:ln w="12700" cap="flat">
              <a:solidFill>
                <a:srgbClr val="05050F"/>
              </a:solidFill>
              <a:prstDash val="solid"/>
              <a:round/>
            </a:ln>
          </a:left>
          <a:right>
            <a:ln w="12700" cap="flat">
              <a:solidFill>
                <a:srgbClr val="05050F"/>
              </a:solidFill>
              <a:prstDash val="solid"/>
              <a:round/>
            </a:ln>
          </a:right>
          <a:top>
            <a:ln w="12700" cap="flat">
              <a:solidFill>
                <a:srgbClr val="05050F"/>
              </a:solidFill>
              <a:prstDash val="solid"/>
              <a:round/>
            </a:ln>
          </a:top>
          <a:bottom>
            <a:ln w="38100" cap="flat">
              <a:solidFill>
                <a:srgbClr val="05050F"/>
              </a:solidFill>
              <a:prstDash val="solid"/>
              <a:round/>
            </a:ln>
          </a:bottom>
          <a:insideH>
            <a:ln w="12700" cap="flat">
              <a:solidFill>
                <a:srgbClr val="05050F"/>
              </a:solidFill>
              <a:prstDash val="solid"/>
              <a:round/>
            </a:ln>
          </a:insideH>
          <a:insideV>
            <a:ln w="12700" cap="flat">
              <a:solidFill>
                <a:srgbClr val="05050F"/>
              </a:solidFill>
              <a:prstDash val="solid"/>
              <a:round/>
            </a:ln>
          </a:insideV>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574" autoAdjust="0"/>
  </p:normalViewPr>
  <p:slideViewPr>
    <p:cSldViewPr snapToGrid="0" snapToObjects="1" showGuides="1">
      <p:cViewPr varScale="1">
        <p:scale>
          <a:sx n="120" d="100"/>
          <a:sy n="120" d="100"/>
        </p:scale>
        <p:origin x="1818" y="132"/>
      </p:cViewPr>
      <p:guideLst>
        <p:guide orient="horz" pos="2160"/>
        <p:guide pos="3840"/>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1143000" y="685800"/>
            <a:ext cx="4572000" cy="3429000"/>
          </a:xfrm>
          <a:prstGeom prst="rect">
            <a:avLst/>
          </a:prstGeom>
        </p:spPr>
        <p:txBody>
          <a:bodyPr/>
          <a:lstStyle/>
          <a:p>
            <a:endParaRPr/>
          </a:p>
        </p:txBody>
      </p:sp>
      <p:sp>
        <p:nvSpPr>
          <p:cNvPr id="91" name="Shape 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尊敬的各位老师、同学们好，我们来自上海大学，我们的制作的一个数学微课视频，作品名称是深入浅出理解三角函数</a:t>
            </a:r>
            <a:r>
              <a:rPr lang="en-US" altLang="zh-CN" dirty="0"/>
              <a:t>——</a:t>
            </a:r>
            <a:r>
              <a:rPr lang="zh-CN" altLang="en-US" dirty="0"/>
              <a:t>几何与函数抽象，</a:t>
            </a:r>
            <a:endParaRPr lang="en-US" altLang="zh-CN" dirty="0"/>
          </a:p>
          <a:p>
            <a:r>
              <a:rPr lang="zh-CN" altLang="en-US" dirty="0"/>
              <a:t>作品编号是</a:t>
            </a:r>
            <a:r>
              <a:rPr lang="en-US" altLang="zh-CN" dirty="0"/>
              <a:t>20240270</a:t>
            </a:r>
            <a:r>
              <a:rPr lang="zh-CN" altLang="en-US" dirty="0"/>
              <a:t>，接下来由我对作品进行一个介绍。</a:t>
            </a:r>
          </a:p>
        </p:txBody>
      </p:sp>
    </p:spTree>
    <p:extLst>
      <p:ext uri="{BB962C8B-B14F-4D97-AF65-F5344CB8AC3E}">
        <p14:creationId xmlns:p14="http://schemas.microsoft.com/office/powerpoint/2010/main" val="976073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t>配音制作上，我们使用到</a:t>
            </a:r>
            <a:r>
              <a:rPr lang="en-US" altLang="zh-CN" sz="2400" dirty="0"/>
              <a:t>GPT-</a:t>
            </a:r>
            <a:r>
              <a:rPr lang="en-US" altLang="zh-CN" sz="2400" dirty="0" err="1"/>
              <a:t>SoVITS</a:t>
            </a:r>
            <a:r>
              <a:rPr lang="zh-CN" altLang="en-US" sz="2400" dirty="0"/>
              <a:t>这样一个开源且易用的语音转换与语音合成模型。</a:t>
            </a:r>
            <a:endParaRPr lang="en-US" altLang="zh-CN" sz="2400" dirty="0"/>
          </a:p>
          <a:p>
            <a:r>
              <a:rPr lang="zh-CN" altLang="en-US" sz="2400" dirty="0"/>
              <a:t>只需要两三分钟的音频样本就能训练出一个逼真的语音合成模型。</a:t>
            </a:r>
            <a:endParaRPr lang="en-US" altLang="zh-CN" sz="2400" dirty="0"/>
          </a:p>
          <a:p>
            <a:r>
              <a:rPr lang="en-US" altLang="zh-CN" sz="2400" dirty="0"/>
              <a:t>(</a:t>
            </a:r>
            <a:r>
              <a:rPr lang="zh-CN" altLang="en-US" sz="2400" dirty="0"/>
              <a:t>单击鼠标切换动画</a:t>
            </a:r>
            <a:r>
              <a:rPr lang="en-US" altLang="zh-CN" sz="2400" dirty="0"/>
              <a:t>)</a:t>
            </a:r>
          </a:p>
          <a:p>
            <a:r>
              <a:rPr lang="zh-CN" altLang="en-US" sz="2400" dirty="0"/>
              <a:t>同时</a:t>
            </a:r>
            <a:r>
              <a:rPr lang="en-US" altLang="zh-CN" sz="2400" dirty="0"/>
              <a:t>GPT-</a:t>
            </a:r>
            <a:r>
              <a:rPr lang="en-US" altLang="zh-CN" sz="2400" dirty="0" err="1"/>
              <a:t>SoVITS</a:t>
            </a:r>
            <a:r>
              <a:rPr lang="zh-CN" altLang="en-US" sz="2400" dirty="0"/>
              <a:t>还提供了交互友好的</a:t>
            </a:r>
            <a:r>
              <a:rPr lang="en-US" altLang="zh-CN" sz="2400" dirty="0" err="1"/>
              <a:t>WebUI</a:t>
            </a:r>
            <a:r>
              <a:rPr lang="zh-CN" altLang="en-US" sz="2400" dirty="0"/>
              <a:t>，方便使用。</a:t>
            </a:r>
            <a:endParaRPr lang="en-US" altLang="zh-CN" sz="2400" dirty="0"/>
          </a:p>
          <a:p>
            <a:r>
              <a:rPr lang="zh-CN" altLang="en-US" sz="2400" dirty="0"/>
              <a:t>这里是提供的是</a:t>
            </a:r>
            <a:r>
              <a:rPr lang="en-US" altLang="zh-CN" sz="2400" dirty="0"/>
              <a:t>TTS</a:t>
            </a:r>
            <a:r>
              <a:rPr lang="zh-CN" altLang="en-US" sz="2400" dirty="0"/>
              <a:t>功能，也就是</a:t>
            </a:r>
            <a:r>
              <a:rPr lang="en-US" altLang="zh-CN" sz="2400" dirty="0"/>
              <a:t>text to sound</a:t>
            </a:r>
            <a:r>
              <a:rPr lang="zh-CN" altLang="en-US" sz="2400" dirty="0"/>
              <a:t>（文本到语音）</a:t>
            </a:r>
          </a:p>
        </p:txBody>
      </p:sp>
    </p:spTree>
    <p:extLst>
      <p:ext uri="{BB962C8B-B14F-4D97-AF65-F5344CB8AC3E}">
        <p14:creationId xmlns:p14="http://schemas.microsoft.com/office/powerpoint/2010/main" val="2133241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t>同时也可以在本地终端中看见音频合成的状态、进度等。</a:t>
            </a:r>
            <a:endParaRPr lang="en-US" altLang="zh-CN" sz="2400" dirty="0"/>
          </a:p>
          <a:p>
            <a:r>
              <a:rPr lang="zh-CN" altLang="en-US" sz="2400" dirty="0"/>
              <a:t>相关内容我们将在最后一部分的展示视频中进行简单演示。</a:t>
            </a:r>
          </a:p>
        </p:txBody>
      </p:sp>
    </p:spTree>
    <p:extLst>
      <p:ext uri="{BB962C8B-B14F-4D97-AF65-F5344CB8AC3E}">
        <p14:creationId xmlns:p14="http://schemas.microsoft.com/office/powerpoint/2010/main" val="675632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t>接下来我们将介绍作品亮点，首先是内容方面，我们考察了人教版高中数学必修四的三角函数内容安排，跟据此安排进行了视频内容的调整及设计</a:t>
            </a:r>
            <a:endParaRPr lang="en-US" altLang="zh-CN" sz="2400" dirty="0"/>
          </a:p>
          <a:p>
            <a:r>
              <a:rPr lang="zh-CN" altLang="en-US" sz="2400" dirty="0"/>
              <a:t>可以看出我们的视频内容安排是合理的、系统性、循序渐进的</a:t>
            </a:r>
            <a:endParaRPr lang="en-US" altLang="zh-CN" sz="2400" dirty="0"/>
          </a:p>
          <a:p>
            <a:r>
              <a:rPr lang="zh-CN" altLang="en-US" sz="2400" dirty="0"/>
              <a:t>通过一个八分钟左右的生动的数学动画就能让学生尽可能对三角函数有一个整体性的把握。</a:t>
            </a:r>
            <a:endParaRPr lang="en-US" altLang="zh-CN" sz="2400" dirty="0"/>
          </a:p>
        </p:txBody>
      </p:sp>
    </p:spTree>
    <p:extLst>
      <p:ext uri="{BB962C8B-B14F-4D97-AF65-F5344CB8AC3E}">
        <p14:creationId xmlns:p14="http://schemas.microsoft.com/office/powerpoint/2010/main" val="358961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其次我们具有生动形象的演示动画，</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目前许多数学微课</a:t>
            </a:r>
            <a:r>
              <a:rPr lang="zh-CN" altLang="zh-CN" sz="1800" kern="100" dirty="0">
                <a:effectLst/>
                <a:latin typeface="Times New Roman" panose="02020603050405020304" pitchFamily="18" charset="0"/>
                <a:ea typeface="宋体" panose="02010600030101010101" pitchFamily="2" charset="-122"/>
              </a:rPr>
              <a:t>视频</a:t>
            </a:r>
            <a:r>
              <a:rPr lang="zh-CN" altLang="en-US" sz="1800" kern="100" dirty="0">
                <a:effectLst/>
                <a:latin typeface="Times New Roman" panose="02020603050405020304" pitchFamily="18" charset="0"/>
                <a:ea typeface="宋体" panose="02010600030101010101" pitchFamily="2" charset="-122"/>
              </a:rPr>
              <a:t>在介绍</a:t>
            </a:r>
            <a:r>
              <a:rPr lang="zh-CN" altLang="zh-CN" sz="1800" kern="100" dirty="0">
                <a:effectLst/>
                <a:latin typeface="Times New Roman" panose="02020603050405020304" pitchFamily="18" charset="0"/>
                <a:ea typeface="宋体" panose="02010600030101010101" pitchFamily="2" charset="-122"/>
              </a:rPr>
              <a:t>三角函数</a:t>
            </a:r>
            <a:r>
              <a:rPr lang="zh-CN" altLang="en-US" sz="1800" kern="100" dirty="0">
                <a:effectLst/>
                <a:latin typeface="Times New Roman" panose="02020603050405020304" pitchFamily="18" charset="0"/>
                <a:ea typeface="宋体" panose="02010600030101010101" pitchFamily="2" charset="-122"/>
              </a:rPr>
              <a:t>等相关</a:t>
            </a:r>
            <a:r>
              <a:rPr lang="zh-CN" altLang="zh-CN" sz="1800" kern="100" dirty="0">
                <a:effectLst/>
                <a:latin typeface="Times New Roman" panose="02020603050405020304" pitchFamily="18" charset="0"/>
                <a:ea typeface="宋体" panose="02010600030101010101" pitchFamily="2" charset="-122"/>
              </a:rPr>
              <a:t>概念和性质</a:t>
            </a:r>
            <a:r>
              <a:rPr lang="zh-CN" altLang="en-US" sz="1800" kern="100" dirty="0">
                <a:effectLst/>
                <a:latin typeface="Times New Roman" panose="02020603050405020304" pitchFamily="18" charset="0"/>
                <a:ea typeface="宋体" panose="02010600030101010101" pitchFamily="2" charset="-122"/>
              </a:rPr>
              <a:t>主要还是停留在概念和公式的罗列</a:t>
            </a:r>
            <a:r>
              <a:rPr lang="zh-CN" altLang="zh-CN" sz="1800" kern="100" dirty="0">
                <a:effectLst/>
                <a:latin typeface="Times New Roman" panose="02020603050405020304" pitchFamily="18" charset="0"/>
                <a:ea typeface="宋体" panose="02010600030101010101" pitchFamily="2" charset="-122"/>
              </a:rPr>
              <a:t>层面</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即使有图片也难以动态展现概念、公式背后的原理。</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在我们的作品中</a:t>
            </a:r>
            <a:r>
              <a:rPr lang="zh-CN" altLang="zh-CN" sz="1800" kern="100" dirty="0">
                <a:effectLst/>
                <a:latin typeface="Times New Roman" panose="02020603050405020304" pitchFamily="18" charset="0"/>
                <a:ea typeface="宋体" panose="02010600030101010101" pitchFamily="2" charset="-122"/>
              </a:rPr>
              <a:t>融入了三角函数与其图像之间的直观对应关系</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通过各种动画的</a:t>
            </a:r>
            <a:r>
              <a:rPr lang="zh-CN" altLang="en-US" sz="1800" kern="100" dirty="0">
                <a:effectLst/>
                <a:latin typeface="Times New Roman" panose="02020603050405020304" pitchFamily="18" charset="0"/>
                <a:ea typeface="宋体" panose="02010600030101010101" pitchFamily="2" charset="-122"/>
              </a:rPr>
              <a:t>演示</a:t>
            </a:r>
            <a:r>
              <a:rPr lang="zh-CN" altLang="zh-CN" sz="1800" kern="100" dirty="0">
                <a:effectLst/>
                <a:latin typeface="Times New Roman" panose="02020603050405020304" pitchFamily="18" charset="0"/>
                <a:ea typeface="宋体" panose="02010600030101010101" pitchFamily="2" charset="-122"/>
              </a:rPr>
              <a:t>，可以</a:t>
            </a:r>
            <a:r>
              <a:rPr lang="zh-CN" altLang="en-US" sz="1800" kern="100" dirty="0">
                <a:effectLst/>
                <a:latin typeface="Times New Roman" panose="02020603050405020304" pitchFamily="18" charset="0"/>
                <a:ea typeface="宋体" panose="02010600030101010101" pitchFamily="2" charset="-122"/>
              </a:rPr>
              <a:t>更</a:t>
            </a:r>
            <a:r>
              <a:rPr lang="zh-CN" altLang="zh-CN" sz="1800" kern="100" dirty="0">
                <a:effectLst/>
                <a:latin typeface="Times New Roman" panose="02020603050405020304" pitchFamily="18" charset="0"/>
                <a:ea typeface="宋体" panose="02010600030101010101" pitchFamily="2" charset="-122"/>
              </a:rPr>
              <a:t>直观地观察到各种定义、概念、性质</a:t>
            </a:r>
            <a:r>
              <a:rPr lang="zh-CN" altLang="en-US" sz="1800" kern="100" dirty="0">
                <a:effectLst/>
                <a:latin typeface="Times New Roman" panose="02020603050405020304" pitchFamily="18" charset="0"/>
                <a:ea typeface="宋体" panose="02010600030101010101" pitchFamily="2" charset="-122"/>
              </a:rPr>
              <a:t>背后的推导过程</a:t>
            </a:r>
            <a:r>
              <a:rPr lang="zh-CN" altLang="zh-CN"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使抽象概念具象化，加深了学生的理解，使知识更加立体、完整。</a:t>
            </a:r>
          </a:p>
          <a:p>
            <a:endParaRPr lang="zh-CN" altLang="en-US" sz="2400" dirty="0"/>
          </a:p>
        </p:txBody>
      </p:sp>
    </p:spTree>
    <p:extLst>
      <p:ext uri="{BB962C8B-B14F-4D97-AF65-F5344CB8AC3E}">
        <p14:creationId xmlns:p14="http://schemas.microsoft.com/office/powerpoint/2010/main" val="2168497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我们技术方面最大的亮点在于代码动画生成，</a:t>
            </a:r>
            <a:r>
              <a:rPr lang="en-US" altLang="zh-CN" sz="1800" kern="100" dirty="0">
                <a:effectLst/>
                <a:latin typeface="Times New Roman" panose="02020603050405020304" pitchFamily="18" charset="0"/>
                <a:ea typeface="宋体" panose="02010600030101010101" pitchFamily="2" charset="-122"/>
              </a:rPr>
              <a:t>AI</a:t>
            </a:r>
            <a:r>
              <a:rPr lang="zh-CN" altLang="en-US" sz="1800" kern="100" dirty="0">
                <a:effectLst/>
                <a:latin typeface="Times New Roman" panose="02020603050405020304" pitchFamily="18" charset="0"/>
                <a:ea typeface="宋体" panose="02010600030101010101" pitchFamily="2" charset="-122"/>
              </a:rPr>
              <a:t>技术配音模拟人声。</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动画方面，</a:t>
            </a:r>
            <a:r>
              <a:rPr lang="zh-CN" altLang="zh-CN" sz="1800" kern="100" dirty="0">
                <a:effectLst/>
                <a:latin typeface="Times New Roman" panose="02020603050405020304" pitchFamily="18" charset="0"/>
                <a:ea typeface="宋体" panose="02010600030101010101" pitchFamily="2" charset="-122"/>
              </a:rPr>
              <a:t>采用</a:t>
            </a:r>
            <a:r>
              <a:rPr lang="en-US" altLang="zh-CN" sz="1800" kern="100" dirty="0">
                <a:effectLst/>
                <a:latin typeface="Times New Roman" panose="02020603050405020304" pitchFamily="18" charset="0"/>
                <a:ea typeface="宋体" panose="02010600030101010101" pitchFamily="2" charset="-122"/>
              </a:rPr>
              <a:t> Python </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Manim</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动画库制作</a:t>
            </a:r>
            <a:r>
              <a:rPr lang="zh-CN" altLang="en-US" sz="1800" kern="100" dirty="0">
                <a:effectLst/>
                <a:latin typeface="Times New Roman" panose="02020603050405020304" pitchFamily="18" charset="0"/>
                <a:ea typeface="宋体" panose="02010600030101010101" pitchFamily="2" charset="-122"/>
              </a:rPr>
              <a:t>，相比</a:t>
            </a:r>
            <a:r>
              <a:rPr lang="zh-CN" altLang="zh-CN" sz="1800" kern="100" dirty="0">
                <a:effectLst/>
                <a:latin typeface="Times New Roman" panose="02020603050405020304" pitchFamily="18" charset="0"/>
                <a:ea typeface="宋体" panose="02010600030101010101" pitchFamily="2" charset="-122"/>
              </a:rPr>
              <a:t>传统的帧动画或关键帧设计</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我们通过</a:t>
            </a:r>
            <a:r>
              <a:rPr lang="zh-CN" altLang="zh-CN" sz="1800" kern="100" dirty="0">
                <a:effectLst/>
                <a:latin typeface="Times New Roman" panose="02020603050405020304" pitchFamily="18" charset="0"/>
                <a:ea typeface="宋体" panose="02010600030101010101" pitchFamily="2" charset="-122"/>
              </a:rPr>
              <a:t>代码化的动画生成方式，只需编写准确的数学算法和逻辑代码，就能自动生成出严谨的几何图形和运动轨迹。</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这种编程的动画制作范式非常适合制作数学概念及其可视化的视频内容。</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在配音方面，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AI</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音频的底噪小、输出声音质量稳定统一、可以避免人声讲课过多声音嘶哑的问题</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也</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对</a:t>
            </a:r>
            <a:r>
              <a:rPr lang="en-US" altLang="zh-CN" sz="1800" kern="100" dirty="0">
                <a:effectLst/>
                <a:latin typeface="Times New Roman" panose="02020603050405020304" pitchFamily="18" charset="0"/>
                <a:ea typeface="宋体" panose="02010600030101010101" pitchFamily="2" charset="-122"/>
              </a:rPr>
              <a:t> AI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技术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应用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积极探索</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a:p>
            <a:endParaRPr lang="zh-CN" altLang="en-US" sz="2400" dirty="0"/>
          </a:p>
        </p:txBody>
      </p:sp>
    </p:spTree>
    <p:extLst>
      <p:ext uri="{BB962C8B-B14F-4D97-AF65-F5344CB8AC3E}">
        <p14:creationId xmlns:p14="http://schemas.microsoft.com/office/powerpoint/2010/main" val="3829656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t>接下来我们将就目前情况提出一些未来的其他可能性和延展性。</a:t>
            </a:r>
          </a:p>
        </p:txBody>
      </p:sp>
    </p:spTree>
    <p:extLst>
      <p:ext uri="{BB962C8B-B14F-4D97-AF65-F5344CB8AC3E}">
        <p14:creationId xmlns:p14="http://schemas.microsoft.com/office/powerpoint/2010/main" val="861847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我们目前有两点改进方向，</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1.</a:t>
            </a:r>
            <a:r>
              <a:rPr lang="zh-CN" altLang="en-US" sz="1800" kern="100" dirty="0">
                <a:effectLst/>
                <a:latin typeface="Times New Roman" panose="02020603050405020304" pitchFamily="18" charset="0"/>
                <a:ea typeface="宋体" panose="02010600030101010101" pitchFamily="2" charset="-122"/>
              </a:rPr>
              <a:t> 尝试</a:t>
            </a:r>
            <a:r>
              <a:rPr lang="zh-CN" altLang="zh-CN" sz="1800" kern="100" dirty="0">
                <a:effectLst/>
                <a:latin typeface="Times New Roman" panose="02020603050405020304" pitchFamily="18" charset="0"/>
                <a:ea typeface="宋体" panose="02010600030101010101" pitchFamily="2" charset="-122"/>
              </a:rPr>
              <a:t>嵌入交互式的编程环境，让学生在观看的同时动手实践，亲自修改参数观察变化，</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提高教学的参与感和亲和力。</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2.</a:t>
            </a:r>
            <a:r>
              <a:rPr lang="zh-CN" altLang="en-US" sz="1800" kern="100" dirty="0">
                <a:effectLst/>
                <a:latin typeface="Times New Roman" panose="02020603050405020304" pitchFamily="18" charset="0"/>
                <a:ea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rPr>
              <a:t>AI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配音尽管解放了工作量，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但在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语音质量和情感表达能力</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语气停顿等</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方面仍需改进</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0068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t>最后，我们将通过一个视频展示作品片段和技术的使用细节（声音开满）</a:t>
            </a:r>
          </a:p>
        </p:txBody>
      </p:sp>
    </p:spTree>
    <p:extLst>
      <p:ext uri="{BB962C8B-B14F-4D97-AF65-F5344CB8AC3E}">
        <p14:creationId xmlns:p14="http://schemas.microsoft.com/office/powerpoint/2010/main" val="124806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800" dirty="0"/>
              <a:t>我将从以下四个部分进行整个作品的展示，</a:t>
            </a:r>
            <a:endParaRPr lang="en-US" altLang="zh-CN" sz="2800" dirty="0"/>
          </a:p>
          <a:p>
            <a:r>
              <a:rPr lang="zh-CN" altLang="en-US" sz="2800" dirty="0"/>
              <a:t>项目简介、</a:t>
            </a:r>
            <a:r>
              <a:rPr lang="zh-CN" altLang="en-US" sz="2400" dirty="0"/>
              <a:t>项目设计与亮点，未来展望，最后我们会展示作品片段及技术。</a:t>
            </a:r>
          </a:p>
        </p:txBody>
      </p:sp>
    </p:spTree>
    <p:extLst>
      <p:ext uri="{BB962C8B-B14F-4D97-AF65-F5344CB8AC3E}">
        <p14:creationId xmlns:p14="http://schemas.microsoft.com/office/powerpoint/2010/main" val="402310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800" dirty="0"/>
              <a:t>首先，在项目简介方面我们会介绍微课内容和技术选择缘由</a:t>
            </a:r>
            <a:endParaRPr lang="en-US" altLang="zh-CN" sz="2800" dirty="0"/>
          </a:p>
        </p:txBody>
      </p:sp>
    </p:spTree>
    <p:extLst>
      <p:ext uri="{BB962C8B-B14F-4D97-AF65-F5344CB8AC3E}">
        <p14:creationId xmlns:p14="http://schemas.microsoft.com/office/powerpoint/2010/main" val="3376216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本微课的主要面向高中及正处于初高中衔接阶段对数学有一定兴趣的学生。</a:t>
            </a:r>
            <a:endParaRPr lang="en-US" altLang="zh-CN" dirty="0"/>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希望通过本作品</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传达数学的几何美</a:t>
            </a:r>
            <a:r>
              <a:rPr lang="zh-CN" altLang="zh-CN"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激发学生的学习热情，</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培养</a:t>
            </a:r>
            <a:r>
              <a:rPr lang="zh-CN" altLang="en-US" sz="1800" kern="100" dirty="0">
                <a:effectLst/>
                <a:latin typeface="Times New Roman" panose="02020603050405020304" pitchFamily="18" charset="0"/>
                <a:ea typeface="宋体" panose="02010600030101010101" pitchFamily="2" charset="-122"/>
              </a:rPr>
              <a:t>学生</a:t>
            </a:r>
            <a:r>
              <a:rPr lang="zh-CN" altLang="zh-CN" sz="1800" kern="100" dirty="0">
                <a:effectLst/>
                <a:latin typeface="Times New Roman" panose="02020603050405020304" pitchFamily="18" charset="0"/>
                <a:ea typeface="宋体" panose="02010600030101010101" pitchFamily="2" charset="-122"/>
              </a:rPr>
              <a:t>数形结合的良好的思维习惯。</a:t>
            </a:r>
          </a:p>
          <a:p>
            <a:endParaRPr lang="en-US" altLang="zh-CN" dirty="0"/>
          </a:p>
        </p:txBody>
      </p:sp>
    </p:spTree>
    <p:extLst>
      <p:ext uri="{BB962C8B-B14F-4D97-AF65-F5344CB8AC3E}">
        <p14:creationId xmlns:p14="http://schemas.microsoft.com/office/powerpoint/2010/main" val="2060338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在内容安排上本微课以高中数学（人教版）必修四第一章三角函数为基础，</a:t>
            </a:r>
            <a:endParaRPr lang="en-US" altLang="zh-CN" dirty="0"/>
          </a:p>
          <a:p>
            <a:pPr marL="0" marR="0" lvl="0" indent="0" algn="just" defTabSz="91440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主要介绍了弧度制、任意角</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三角函数的定义</a:t>
            </a:r>
            <a:r>
              <a:rPr lang="zh-CN" altLang="en-US" sz="1800" kern="100" dirty="0">
                <a:effectLst/>
                <a:latin typeface="Times New Roman" panose="02020603050405020304" pitchFamily="18" charset="0"/>
                <a:ea typeface="宋体" panose="02010600030101010101" pitchFamily="2" charset="-122"/>
              </a:rPr>
              <a:t>及其</a:t>
            </a:r>
            <a:r>
              <a:rPr lang="zh-CN" altLang="zh-CN" sz="1800" kern="100" dirty="0">
                <a:effectLst/>
                <a:latin typeface="Times New Roman" panose="02020603050405020304" pitchFamily="18" charset="0"/>
                <a:ea typeface="宋体" panose="02010600030101010101" pitchFamily="2" charset="-122"/>
              </a:rPr>
              <a:t>简单性质</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直观</a:t>
            </a:r>
            <a:r>
              <a:rPr lang="zh-CN" altLang="zh-CN" sz="1800" b="0" kern="100" dirty="0">
                <a:effectLst/>
                <a:latin typeface="Times New Roman" panose="02020603050405020304" pitchFamily="18" charset="0"/>
                <a:ea typeface="宋体" panose="02010600030101010101" pitchFamily="2" charset="-122"/>
              </a:rPr>
              <a:t>地演示了三角函数图像</a:t>
            </a:r>
            <a:r>
              <a:rPr lang="zh-CN" altLang="en-US" sz="1800" b="0" kern="100" dirty="0">
                <a:effectLst/>
                <a:latin typeface="Times New Roman" panose="02020603050405020304" pitchFamily="18" charset="0"/>
                <a:ea typeface="宋体" panose="02010600030101010101" pitchFamily="2" charset="-122"/>
              </a:rPr>
              <a:t>绘制过程。在视频最后</a:t>
            </a:r>
            <a:r>
              <a:rPr lang="zh-CN" altLang="zh-CN" sz="1800" b="0" kern="100" dirty="0">
                <a:effectLst/>
                <a:latin typeface="Times New Roman" panose="02020603050405020304" pitchFamily="18" charset="0"/>
                <a:ea typeface="宋体" panose="02010600030101010101" pitchFamily="2" charset="-122"/>
              </a:rPr>
              <a:t>给出</a:t>
            </a:r>
            <a:r>
              <a:rPr lang="zh-CN" altLang="en-US" sz="1800" b="0" kern="100" dirty="0">
                <a:effectLst/>
                <a:latin typeface="Times New Roman" panose="02020603050405020304" pitchFamily="18" charset="0"/>
                <a:ea typeface="宋体" panose="02010600030101010101" pitchFamily="2" charset="-122"/>
              </a:rPr>
              <a:t>了配套</a:t>
            </a:r>
            <a:r>
              <a:rPr lang="zh-CN" altLang="zh-CN" sz="1800" b="0" kern="100" dirty="0">
                <a:effectLst/>
                <a:latin typeface="Times New Roman" panose="02020603050405020304" pitchFamily="18" charset="0"/>
                <a:ea typeface="宋体" panose="02010600030101010101" pitchFamily="2" charset="-122"/>
              </a:rPr>
              <a:t>思考题</a:t>
            </a:r>
            <a:r>
              <a:rPr lang="zh-CN" altLang="en-US" sz="1800" b="0" kern="100" dirty="0">
                <a:effectLst/>
                <a:latin typeface="Times New Roman" panose="02020603050405020304" pitchFamily="18" charset="0"/>
                <a:ea typeface="宋体" panose="02010600030101010101" pitchFamily="2" charset="-122"/>
              </a:rPr>
              <a:t>，希望能启发同学们思考。</a:t>
            </a:r>
            <a:endParaRPr lang="en-US" altLang="zh-CN" sz="1800" b="0" kern="100" dirty="0">
              <a:effectLst/>
              <a:ea typeface="宋体" panose="02010600030101010101" pitchFamily="2" charset="-122"/>
              <a:cs typeface="Times New Roman" panose="02020603050405020304" pitchFamily="18" charset="0"/>
            </a:endParaRPr>
          </a:p>
          <a:p>
            <a:endParaRPr lang="en-US" altLang="zh-CN" dirty="0"/>
          </a:p>
        </p:txBody>
      </p:sp>
    </p:spTree>
    <p:extLst>
      <p:ext uri="{BB962C8B-B14F-4D97-AF65-F5344CB8AC3E}">
        <p14:creationId xmlns:p14="http://schemas.microsoft.com/office/powerpoint/2010/main" val="155916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在选择技术时，我们发现当前许多数学微课视频主要使用</a:t>
            </a:r>
            <a:r>
              <a:rPr lang="en-US" altLang="zh-CN" dirty="0"/>
              <a:t>PR</a:t>
            </a:r>
            <a:r>
              <a:rPr lang="zh-CN" altLang="en-US" dirty="0"/>
              <a:t>、</a:t>
            </a:r>
            <a:r>
              <a:rPr lang="en-US" altLang="zh-CN" dirty="0"/>
              <a:t>AE</a:t>
            </a:r>
            <a:r>
              <a:rPr lang="zh-CN" altLang="en-US" dirty="0"/>
              <a:t>、</a:t>
            </a:r>
            <a:r>
              <a:rPr lang="en-US" altLang="zh-CN" dirty="0"/>
              <a:t>PowerPoint</a:t>
            </a:r>
            <a:r>
              <a:rPr lang="zh-CN" altLang="en-US" dirty="0"/>
              <a:t>等软件进行课程制作，这些软件在制作偏记忆性、鉴赏性内容时相对容易。</a:t>
            </a:r>
            <a:endParaRPr lang="en-US" altLang="zh-CN" dirty="0"/>
          </a:p>
          <a:p>
            <a:r>
              <a:rPr lang="zh-CN" altLang="en-US" dirty="0"/>
              <a:t>但数学微课往往需要很多精确绘制的公式推导、函数图像等，且需要保证动画的生动流畅性。</a:t>
            </a:r>
            <a:endParaRPr lang="en-US" altLang="zh-CN" dirty="0"/>
          </a:p>
          <a:p>
            <a:r>
              <a:rPr lang="zh-CN" altLang="en-US" dirty="0"/>
              <a:t>经过我们的调研，我们发现了基于</a:t>
            </a:r>
            <a:r>
              <a:rPr lang="en-US" altLang="zh-CN" dirty="0"/>
              <a:t>Python</a:t>
            </a:r>
            <a:r>
              <a:rPr lang="zh-CN" altLang="en-US" dirty="0"/>
              <a:t>的开源动画引擎 </a:t>
            </a:r>
            <a:r>
              <a:rPr lang="en-US" altLang="zh-CN" dirty="0" err="1"/>
              <a:t>Manim</a:t>
            </a:r>
            <a:r>
              <a:rPr lang="zh-CN" altLang="en-US" dirty="0"/>
              <a:t>，它高度契合数学动画的制作范式。</a:t>
            </a:r>
            <a:endParaRPr lang="en-US" altLang="zh-CN" dirty="0"/>
          </a:p>
          <a:p>
            <a:r>
              <a:rPr lang="en-US" altLang="zh-CN" dirty="0"/>
              <a:t>(</a:t>
            </a:r>
            <a:r>
              <a:rPr lang="zh-CN" altLang="en-US" dirty="0"/>
              <a:t>单击鼠标切换动画</a:t>
            </a:r>
            <a:r>
              <a:rPr lang="en-US" altLang="zh-CN" dirty="0"/>
              <a:t>)</a:t>
            </a:r>
          </a:p>
          <a:p>
            <a:r>
              <a:rPr lang="zh-CN" altLang="en-US" dirty="0"/>
              <a:t>在配音选择方面，我们尝试使用一个国人开发的开源</a:t>
            </a:r>
            <a:r>
              <a:rPr lang="en-US" altLang="zh-CN" dirty="0"/>
              <a:t>AI</a:t>
            </a:r>
            <a:r>
              <a:rPr lang="zh-CN" altLang="en-US" dirty="0"/>
              <a:t>模型进行训练和配音。</a:t>
            </a:r>
            <a:endParaRPr lang="en-US" altLang="zh-CN" dirty="0"/>
          </a:p>
        </p:txBody>
      </p:sp>
    </p:spTree>
    <p:extLst>
      <p:ext uri="{BB962C8B-B14F-4D97-AF65-F5344CB8AC3E}">
        <p14:creationId xmlns:p14="http://schemas.microsoft.com/office/powerpoint/2010/main" val="1611120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t>其次是项目设计与亮点，我将从作品基本实现细节</a:t>
            </a:r>
            <a:endParaRPr lang="en-US" altLang="zh-CN" sz="2400" dirty="0"/>
          </a:p>
          <a:p>
            <a:r>
              <a:rPr lang="zh-CN" altLang="en-US" sz="2400" dirty="0"/>
              <a:t>内容亮点与技术亮点三个方面进行讲解展示</a:t>
            </a:r>
          </a:p>
        </p:txBody>
      </p:sp>
    </p:spTree>
    <p:extLst>
      <p:ext uri="{BB962C8B-B14F-4D97-AF65-F5344CB8AC3E}">
        <p14:creationId xmlns:p14="http://schemas.microsoft.com/office/powerpoint/2010/main" val="334966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t>动画实现上，我们采用了</a:t>
            </a:r>
            <a:r>
              <a:rPr lang="en-US" altLang="zh-CN" sz="2400" dirty="0" err="1"/>
              <a:t>Manim</a:t>
            </a:r>
            <a:r>
              <a:rPr lang="zh-CN" altLang="en-US" sz="2400" dirty="0"/>
              <a:t>这样的数学动画引擎。它通过</a:t>
            </a:r>
            <a:r>
              <a:rPr lang="en-US" altLang="zh-CN" sz="2400" dirty="0"/>
              <a:t>Python</a:t>
            </a:r>
            <a:r>
              <a:rPr lang="zh-CN" altLang="en-US" sz="2400" dirty="0"/>
              <a:t>制作解释性的数学视频，创建数学上精确的动画</a:t>
            </a:r>
            <a:endParaRPr lang="en-US" altLang="zh-CN" sz="2400" dirty="0"/>
          </a:p>
          <a:p>
            <a:r>
              <a:rPr lang="zh-CN" altLang="en-US" sz="2400" dirty="0"/>
              <a:t>采用</a:t>
            </a:r>
            <a:r>
              <a:rPr lang="en-US" altLang="zh-CN" sz="2400" dirty="0"/>
              <a:t>OpenGL</a:t>
            </a:r>
            <a:r>
              <a:rPr lang="zh-CN" altLang="en-US" sz="2400" dirty="0"/>
              <a:t>来渲染最终的视频。</a:t>
            </a:r>
          </a:p>
        </p:txBody>
      </p:sp>
    </p:spTree>
    <p:extLst>
      <p:ext uri="{BB962C8B-B14F-4D97-AF65-F5344CB8AC3E}">
        <p14:creationId xmlns:p14="http://schemas.microsoft.com/office/powerpoint/2010/main" val="186217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t>这里是我们的动画实现细节，右侧是我们的代码，左边则是一些演示用例，上面是正切函数图像的绘制，下面是任意角的图像演示</a:t>
            </a:r>
            <a:endParaRPr lang="en-US" altLang="zh-CN" sz="2400" dirty="0"/>
          </a:p>
          <a:p>
            <a:r>
              <a:rPr lang="zh-CN" altLang="en-US" sz="2400" dirty="0"/>
              <a:t>通过调用</a:t>
            </a:r>
            <a:r>
              <a:rPr lang="en-US" altLang="zh-CN" sz="2400" dirty="0" err="1"/>
              <a:t>Manim</a:t>
            </a:r>
            <a:r>
              <a:rPr lang="zh-CN" altLang="en-US" sz="2400" dirty="0"/>
              <a:t>动画引擎提供的方法和动画对象，编写</a:t>
            </a:r>
            <a:r>
              <a:rPr lang="en-US" altLang="zh-CN" sz="2400" dirty="0"/>
              <a:t>Python</a:t>
            </a:r>
            <a:r>
              <a:rPr lang="zh-CN" altLang="en-US" sz="2400" dirty="0"/>
              <a:t>代码来模拟数学过程并渲染动画，</a:t>
            </a:r>
            <a:endParaRPr lang="en-US" altLang="zh-CN" sz="2400" dirty="0"/>
          </a:p>
          <a:p>
            <a:endParaRPr lang="en-US" altLang="zh-CN" sz="2400" dirty="0"/>
          </a:p>
          <a:p>
            <a:r>
              <a:rPr lang="zh-CN" altLang="en-US" sz="2400" dirty="0"/>
              <a:t>由于源文件代码较长，这里只截取了部分代码片段</a:t>
            </a:r>
            <a:endParaRPr lang="en-US" altLang="zh-CN" sz="2400" dirty="0"/>
          </a:p>
          <a:p>
            <a:endParaRPr lang="zh-CN" altLang="en-US" sz="2400" dirty="0"/>
          </a:p>
        </p:txBody>
      </p:sp>
    </p:spTree>
    <p:extLst>
      <p:ext uri="{BB962C8B-B14F-4D97-AF65-F5344CB8AC3E}">
        <p14:creationId xmlns:p14="http://schemas.microsoft.com/office/powerpoint/2010/main" val="238061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Intro layout">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5 Column Layout">
    <p:spTree>
      <p:nvGrpSpPr>
        <p:cNvPr id="1" name=""/>
        <p:cNvGrpSpPr/>
        <p:nvPr/>
      </p:nvGrpSpPr>
      <p:grpSpPr>
        <a:xfrm>
          <a:off x="0" y="0"/>
          <a:ext cx="0" cy="0"/>
          <a:chOff x="0" y="0"/>
          <a:chExt cx="0" cy="0"/>
        </a:xfrm>
      </p:grpSpPr>
      <p:sp>
        <p:nvSpPr>
          <p:cNvPr id="65" name="Straight Connector 10"/>
          <p:cNvSpPr/>
          <p:nvPr/>
        </p:nvSpPr>
        <p:spPr>
          <a:xfrm>
            <a:off x="1042347" y="22747"/>
            <a:ext cx="1565842" cy="1"/>
          </a:xfrm>
          <a:prstGeom prst="line">
            <a:avLst/>
          </a:prstGeom>
          <a:ln w="50800" cap="rnd">
            <a:solidFill>
              <a:schemeClr val="accent1"/>
            </a:solidFill>
            <a:miter/>
          </a:ln>
        </p:spPr>
        <p:txBody>
          <a:bodyPr lIns="45719" rIns="45719"/>
          <a:lstStyle/>
          <a:p>
            <a:endParaRPr/>
          </a:p>
        </p:txBody>
      </p:sp>
      <p:sp>
        <p:nvSpPr>
          <p:cNvPr id="66" name="Rectangle 6"/>
          <p:cNvSpPr/>
          <p:nvPr/>
        </p:nvSpPr>
        <p:spPr>
          <a:xfrm>
            <a:off x="796566" y="-351367"/>
            <a:ext cx="2057401" cy="225536"/>
          </a:xfrm>
          <a:prstGeom prst="rect">
            <a:avLst/>
          </a:prstGeom>
          <a:solidFill>
            <a:schemeClr val="accent1"/>
          </a:solidFill>
          <a:ln w="12700">
            <a:miter lim="400000"/>
          </a:ln>
          <a:effectLst>
            <a:outerShdw blurRad="508000" dist="381000" dir="5400000" rotWithShape="0">
              <a:schemeClr val="accent1">
                <a:alpha val="60000"/>
              </a:schemeClr>
            </a:outerShdw>
          </a:effectLst>
        </p:spPr>
        <p:txBody>
          <a:bodyPr lIns="45719" rIns="45719" anchor="ctr"/>
          <a:lstStyle/>
          <a:p>
            <a:pPr algn="ctr">
              <a:defRPr>
                <a:solidFill>
                  <a:srgbClr val="05050F"/>
                </a:solidFill>
              </a:defRPr>
            </a:pPr>
            <a:endParaRPr/>
          </a:p>
        </p:txBody>
      </p:sp>
      <p:sp>
        <p:nvSpPr>
          <p:cNvPr id="67" name="Title Text"/>
          <p:cNvSpPr txBox="1">
            <a:spLocks noGrp="1"/>
          </p:cNvSpPr>
          <p:nvPr>
            <p:ph type="title"/>
          </p:nvPr>
        </p:nvSpPr>
        <p:spPr>
          <a:xfrm>
            <a:off x="1028700" y="533400"/>
            <a:ext cx="3781585" cy="1547248"/>
          </a:xfrm>
          <a:prstGeom prst="rect">
            <a:avLst/>
          </a:prstGeom>
        </p:spPr>
        <p:txBody>
          <a:bodyPr/>
          <a:lstStyle>
            <a:lvl1pPr algn="l">
              <a:defRPr sz="2800"/>
            </a:lvl1pPr>
          </a:lstStyle>
          <a:p>
            <a:r>
              <a:t>Title Text</a:t>
            </a:r>
          </a:p>
        </p:txBody>
      </p:sp>
      <p:sp>
        <p:nvSpPr>
          <p:cNvPr id="68" name="Picture Placeholder 13"/>
          <p:cNvSpPr>
            <a:spLocks noGrp="1"/>
          </p:cNvSpPr>
          <p:nvPr>
            <p:ph type="pic" sz="quarter" idx="21"/>
          </p:nvPr>
        </p:nvSpPr>
        <p:spPr>
          <a:xfrm>
            <a:off x="1028699" y="2080647"/>
            <a:ext cx="1828801" cy="1828801"/>
          </a:xfrm>
          <a:prstGeom prst="rect">
            <a:avLst/>
          </a:prstGeom>
        </p:spPr>
        <p:txBody>
          <a:bodyPr lIns="91439" tIns="45719" rIns="91439" bIns="45719">
            <a:noAutofit/>
          </a:bodyPr>
          <a:lstStyle/>
          <a:p>
            <a:endParaRPr/>
          </a:p>
        </p:txBody>
      </p:sp>
      <p:sp>
        <p:nvSpPr>
          <p:cNvPr id="69" name="Picture Placeholder 13"/>
          <p:cNvSpPr>
            <a:spLocks noGrp="1"/>
          </p:cNvSpPr>
          <p:nvPr>
            <p:ph type="pic" sz="quarter" idx="22"/>
          </p:nvPr>
        </p:nvSpPr>
        <p:spPr>
          <a:xfrm>
            <a:off x="2981485" y="2080647"/>
            <a:ext cx="1828801" cy="2601133"/>
          </a:xfrm>
          <a:prstGeom prst="rect">
            <a:avLst/>
          </a:prstGeom>
        </p:spPr>
        <p:txBody>
          <a:bodyPr lIns="91439" tIns="45719" rIns="91439" bIns="45719">
            <a:noAutofit/>
          </a:bodyPr>
          <a:lstStyle/>
          <a:p>
            <a:endParaRPr/>
          </a:p>
        </p:txBody>
      </p:sp>
      <p:sp>
        <p:nvSpPr>
          <p:cNvPr id="70" name="Picture Placeholder 13"/>
          <p:cNvSpPr>
            <a:spLocks noGrp="1"/>
          </p:cNvSpPr>
          <p:nvPr>
            <p:ph type="pic" sz="quarter" idx="23"/>
          </p:nvPr>
        </p:nvSpPr>
        <p:spPr>
          <a:xfrm>
            <a:off x="4934270" y="2080647"/>
            <a:ext cx="2606041" cy="2601133"/>
          </a:xfrm>
          <a:prstGeom prst="rect">
            <a:avLst/>
          </a:prstGeom>
        </p:spPr>
        <p:txBody>
          <a:bodyPr lIns="91439" tIns="45719" rIns="91439" bIns="45719">
            <a:noAutofit/>
          </a:bodyPr>
          <a:lstStyle/>
          <a:p>
            <a:endParaRPr/>
          </a:p>
        </p:txBody>
      </p:sp>
      <p:sp>
        <p:nvSpPr>
          <p:cNvPr id="71" name="Picture Placeholder 13"/>
          <p:cNvSpPr>
            <a:spLocks noGrp="1"/>
          </p:cNvSpPr>
          <p:nvPr>
            <p:ph type="pic" sz="quarter" idx="24"/>
          </p:nvPr>
        </p:nvSpPr>
        <p:spPr>
          <a:xfrm>
            <a:off x="7664297" y="2080647"/>
            <a:ext cx="1322523" cy="1322523"/>
          </a:xfrm>
          <a:prstGeom prst="rect">
            <a:avLst/>
          </a:prstGeom>
        </p:spPr>
        <p:txBody>
          <a:bodyPr lIns="91439" tIns="45719" rIns="91439" bIns="45719">
            <a:noAutofit/>
          </a:bodyPr>
          <a:lstStyle/>
          <a:p>
            <a:endParaRPr/>
          </a:p>
        </p:txBody>
      </p:sp>
      <p:sp>
        <p:nvSpPr>
          <p:cNvPr id="72" name="Picture Placeholder 13"/>
          <p:cNvSpPr>
            <a:spLocks noGrp="1"/>
          </p:cNvSpPr>
          <p:nvPr>
            <p:ph type="pic" sz="quarter" idx="25"/>
          </p:nvPr>
        </p:nvSpPr>
        <p:spPr>
          <a:xfrm>
            <a:off x="9110805" y="2080647"/>
            <a:ext cx="2052494" cy="2601133"/>
          </a:xfrm>
          <a:prstGeom prst="rect">
            <a:avLst/>
          </a:prstGeom>
        </p:spPr>
        <p:txBody>
          <a:bodyPr lIns="91439" tIns="45719" rIns="91439" bIns="45719">
            <a:noAutofit/>
          </a:bodyPr>
          <a:lstStyle/>
          <a:p>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Long title with right image layout">
    <p:spTree>
      <p:nvGrpSpPr>
        <p:cNvPr id="1" name=""/>
        <p:cNvGrpSpPr/>
        <p:nvPr/>
      </p:nvGrpSpPr>
      <p:grpSpPr>
        <a:xfrm>
          <a:off x="0" y="0"/>
          <a:ext cx="0" cy="0"/>
          <a:chOff x="0" y="0"/>
          <a:chExt cx="0" cy="0"/>
        </a:xfrm>
      </p:grpSpPr>
      <p:sp>
        <p:nvSpPr>
          <p:cNvPr id="80" name="Straight Connector 10"/>
          <p:cNvSpPr/>
          <p:nvPr/>
        </p:nvSpPr>
        <p:spPr>
          <a:xfrm>
            <a:off x="1042347" y="22747"/>
            <a:ext cx="1565842" cy="1"/>
          </a:xfrm>
          <a:prstGeom prst="line">
            <a:avLst/>
          </a:prstGeom>
          <a:ln w="50800" cap="rnd">
            <a:solidFill>
              <a:schemeClr val="accent1"/>
            </a:solidFill>
            <a:miter/>
          </a:ln>
        </p:spPr>
        <p:txBody>
          <a:bodyPr lIns="45719" rIns="45719"/>
          <a:lstStyle/>
          <a:p>
            <a:endParaRPr/>
          </a:p>
        </p:txBody>
      </p:sp>
      <p:sp>
        <p:nvSpPr>
          <p:cNvPr id="81" name="Rectangle 6"/>
          <p:cNvSpPr/>
          <p:nvPr/>
        </p:nvSpPr>
        <p:spPr>
          <a:xfrm>
            <a:off x="796566" y="-351367"/>
            <a:ext cx="2057401" cy="225536"/>
          </a:xfrm>
          <a:prstGeom prst="rect">
            <a:avLst/>
          </a:prstGeom>
          <a:solidFill>
            <a:schemeClr val="accent1"/>
          </a:solidFill>
          <a:ln w="12700">
            <a:miter lim="400000"/>
          </a:ln>
          <a:effectLst>
            <a:outerShdw blurRad="508000" dist="381000" dir="5400000" rotWithShape="0">
              <a:schemeClr val="accent1">
                <a:alpha val="60000"/>
              </a:schemeClr>
            </a:outerShdw>
          </a:effectLst>
        </p:spPr>
        <p:txBody>
          <a:bodyPr lIns="45719" rIns="45719" anchor="ctr"/>
          <a:lstStyle/>
          <a:p>
            <a:pPr algn="ctr">
              <a:defRPr>
                <a:solidFill>
                  <a:srgbClr val="05050F"/>
                </a:solidFill>
              </a:defRPr>
            </a:pPr>
            <a:endParaRPr/>
          </a:p>
        </p:txBody>
      </p:sp>
      <p:sp>
        <p:nvSpPr>
          <p:cNvPr id="82" name="Title Text"/>
          <p:cNvSpPr txBox="1">
            <a:spLocks noGrp="1"/>
          </p:cNvSpPr>
          <p:nvPr>
            <p:ph type="title"/>
          </p:nvPr>
        </p:nvSpPr>
        <p:spPr>
          <a:xfrm>
            <a:off x="1028700" y="533400"/>
            <a:ext cx="10134601" cy="1028691"/>
          </a:xfrm>
          <a:prstGeom prst="rect">
            <a:avLst/>
          </a:prstGeom>
        </p:spPr>
        <p:txBody>
          <a:bodyPr/>
          <a:lstStyle>
            <a:lvl1pPr algn="l">
              <a:defRPr sz="2000"/>
            </a:lvl1pPr>
          </a:lstStyle>
          <a:p>
            <a:r>
              <a:t>Title Text</a:t>
            </a:r>
          </a:p>
        </p:txBody>
      </p:sp>
      <p:sp>
        <p:nvSpPr>
          <p:cNvPr id="83" name="Picture Placeholder 4"/>
          <p:cNvSpPr>
            <a:spLocks noGrp="1"/>
          </p:cNvSpPr>
          <p:nvPr>
            <p:ph type="pic" sz="half" idx="21"/>
          </p:nvPr>
        </p:nvSpPr>
        <p:spPr>
          <a:xfrm>
            <a:off x="9104241" y="0"/>
            <a:ext cx="3087759" cy="6858000"/>
          </a:xfrm>
          <a:prstGeom prst="rect">
            <a:avLst/>
          </a:prstGeom>
        </p:spPr>
        <p:txBody>
          <a:bodyPr lIns="91439" tIns="45719" rIns="91439" bIns="45719">
            <a:noAutofit/>
          </a:bodyPr>
          <a:lstStyle/>
          <a:p>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050F"/>
        </a:solidFill>
        <a:effectLst/>
      </p:bgPr>
    </p:bg>
    <p:spTree>
      <p:nvGrpSpPr>
        <p:cNvPr id="1" name=""/>
        <p:cNvGrpSpPr/>
        <p:nvPr/>
      </p:nvGrpSpPr>
      <p:grpSpPr>
        <a:xfrm>
          <a:off x="0" y="0"/>
          <a:ext cx="0" cy="0"/>
          <a:chOff x="0" y="0"/>
          <a:chExt cx="0" cy="0"/>
        </a:xfrm>
      </p:grpSpPr>
      <p:sp>
        <p:nvSpPr>
          <p:cNvPr id="2" name="Freeform: Shape 5"/>
          <p:cNvSpPr/>
          <p:nvPr/>
        </p:nvSpPr>
        <p:spPr>
          <a:xfrm>
            <a:off x="2395109" y="4387820"/>
            <a:ext cx="6800578" cy="2470182"/>
          </a:xfrm>
          <a:custGeom>
            <a:avLst/>
            <a:gdLst/>
            <a:ahLst/>
            <a:cxnLst>
              <a:cxn ang="0">
                <a:pos x="wd2" y="hd2"/>
              </a:cxn>
              <a:cxn ang="5400000">
                <a:pos x="wd2" y="hd2"/>
              </a:cxn>
              <a:cxn ang="10800000">
                <a:pos x="wd2" y="hd2"/>
              </a:cxn>
              <a:cxn ang="16200000">
                <a:pos x="wd2" y="hd2"/>
              </a:cxn>
            </a:cxnLst>
            <a:rect l="0" t="0" r="r" b="b"/>
            <a:pathLst>
              <a:path w="21600" h="21600" extrusionOk="0">
                <a:moveTo>
                  <a:pt x="11938" y="0"/>
                </a:moveTo>
                <a:cubicBezTo>
                  <a:pt x="14466" y="0"/>
                  <a:pt x="16994" y="2655"/>
                  <a:pt x="18923" y="7966"/>
                </a:cubicBezTo>
                <a:cubicBezTo>
                  <a:pt x="20129" y="11285"/>
                  <a:pt x="20958" y="15248"/>
                  <a:pt x="21410" y="19454"/>
                </a:cubicBezTo>
                <a:lnTo>
                  <a:pt x="21600" y="21600"/>
                </a:lnTo>
                <a:lnTo>
                  <a:pt x="0" y="21600"/>
                </a:lnTo>
                <a:lnTo>
                  <a:pt x="4952" y="7966"/>
                </a:lnTo>
                <a:cubicBezTo>
                  <a:pt x="6881" y="2655"/>
                  <a:pt x="9410" y="0"/>
                  <a:pt x="11938" y="0"/>
                </a:cubicBezTo>
                <a:close/>
              </a:path>
            </a:pathLst>
          </a:custGeom>
          <a:gradFill>
            <a:gsLst>
              <a:gs pos="0">
                <a:schemeClr val="accent1"/>
              </a:gs>
              <a:gs pos="100000">
                <a:schemeClr val="accent2"/>
              </a:gs>
            </a:gsLst>
            <a:path path="circle">
              <a:fillToRect l="62278" t="119636" r="37721" b="-19636"/>
            </a:path>
          </a:gradFill>
          <a:ln w="12700">
            <a:miter lim="400000"/>
          </a:ln>
        </p:spPr>
        <p:txBody>
          <a:bodyPr lIns="45719" rIns="45719" anchor="ctr"/>
          <a:lstStyle/>
          <a:p>
            <a:pPr algn="ctr">
              <a:defRPr>
                <a:solidFill>
                  <a:srgbClr val="05050F"/>
                </a:solidFill>
              </a:defRPr>
            </a:pPr>
            <a:endParaRPr/>
          </a:p>
        </p:txBody>
      </p:sp>
      <p:sp>
        <p:nvSpPr>
          <p:cNvPr id="3" name="Title Text"/>
          <p:cNvSpPr txBox="1">
            <a:spLocks noGrp="1"/>
          </p:cNvSpPr>
          <p:nvPr>
            <p:ph type="title"/>
          </p:nvPr>
        </p:nvSpPr>
        <p:spPr>
          <a:xfrm>
            <a:off x="1028700" y="2468559"/>
            <a:ext cx="10134601" cy="17581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Title Text</a:t>
            </a:r>
          </a:p>
        </p:txBody>
      </p:sp>
      <p:sp>
        <p:nvSpPr>
          <p:cNvPr id="4"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4" r:id="rId2"/>
    <p:sldLayoutId id="2147483655" r:id="rId3"/>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marL="0" marR="0" indent="0" algn="ctr" defTabSz="914400" rtl="0" latinLnBrk="0">
        <a:lnSpc>
          <a:spcPct val="90000"/>
        </a:lnSpc>
        <a:spcBef>
          <a:spcPts val="0"/>
        </a:spcBef>
        <a:spcAft>
          <a:spcPts val="0"/>
        </a:spcAft>
        <a:buClrTx/>
        <a:buSzTx/>
        <a:buFontTx/>
        <a:buNone/>
        <a:tabLst/>
        <a:defRPr sz="3600" b="1" i="0" u="none" strike="noStrike" cap="none" spc="0" baseline="0">
          <a:solidFill>
            <a:srgbClr val="FFFFFF"/>
          </a:solidFill>
          <a:uFillTx/>
          <a:latin typeface="+mj-lt"/>
          <a:ea typeface="+mj-ea"/>
          <a:cs typeface="+mj-cs"/>
          <a:sym typeface="Helvetica"/>
        </a:defRPr>
      </a:lvl1pPr>
      <a:lvl2pPr marL="0" marR="0" indent="0" algn="ctr" defTabSz="914400" rtl="0" latinLnBrk="0">
        <a:lnSpc>
          <a:spcPct val="90000"/>
        </a:lnSpc>
        <a:spcBef>
          <a:spcPts val="0"/>
        </a:spcBef>
        <a:spcAft>
          <a:spcPts val="0"/>
        </a:spcAft>
        <a:buClrTx/>
        <a:buSzTx/>
        <a:buFontTx/>
        <a:buNone/>
        <a:tabLst/>
        <a:defRPr sz="3600" b="1" i="0" u="none" strike="noStrike" cap="none" spc="0" baseline="0">
          <a:solidFill>
            <a:srgbClr val="FFFFFF"/>
          </a:solidFill>
          <a:uFillTx/>
          <a:latin typeface="+mj-lt"/>
          <a:ea typeface="+mj-ea"/>
          <a:cs typeface="+mj-cs"/>
          <a:sym typeface="Helvetica"/>
        </a:defRPr>
      </a:lvl2pPr>
      <a:lvl3pPr marL="0" marR="0" indent="0" algn="ctr" defTabSz="914400" rtl="0" latinLnBrk="0">
        <a:lnSpc>
          <a:spcPct val="90000"/>
        </a:lnSpc>
        <a:spcBef>
          <a:spcPts val="0"/>
        </a:spcBef>
        <a:spcAft>
          <a:spcPts val="0"/>
        </a:spcAft>
        <a:buClrTx/>
        <a:buSzTx/>
        <a:buFontTx/>
        <a:buNone/>
        <a:tabLst/>
        <a:defRPr sz="3600" b="1" i="0" u="none" strike="noStrike" cap="none" spc="0" baseline="0">
          <a:solidFill>
            <a:srgbClr val="FFFFFF"/>
          </a:solidFill>
          <a:uFillTx/>
          <a:latin typeface="+mj-lt"/>
          <a:ea typeface="+mj-ea"/>
          <a:cs typeface="+mj-cs"/>
          <a:sym typeface="Helvetica"/>
        </a:defRPr>
      </a:lvl3pPr>
      <a:lvl4pPr marL="0" marR="0" indent="0" algn="ctr" defTabSz="914400" rtl="0" latinLnBrk="0">
        <a:lnSpc>
          <a:spcPct val="90000"/>
        </a:lnSpc>
        <a:spcBef>
          <a:spcPts val="0"/>
        </a:spcBef>
        <a:spcAft>
          <a:spcPts val="0"/>
        </a:spcAft>
        <a:buClrTx/>
        <a:buSzTx/>
        <a:buFontTx/>
        <a:buNone/>
        <a:tabLst/>
        <a:defRPr sz="3600" b="1" i="0" u="none" strike="noStrike" cap="none" spc="0" baseline="0">
          <a:solidFill>
            <a:srgbClr val="FFFFFF"/>
          </a:solidFill>
          <a:uFillTx/>
          <a:latin typeface="+mj-lt"/>
          <a:ea typeface="+mj-ea"/>
          <a:cs typeface="+mj-cs"/>
          <a:sym typeface="Helvetica"/>
        </a:defRPr>
      </a:lvl4pPr>
      <a:lvl5pPr marL="0" marR="0" indent="0" algn="ctr" defTabSz="914400" rtl="0" latinLnBrk="0">
        <a:lnSpc>
          <a:spcPct val="90000"/>
        </a:lnSpc>
        <a:spcBef>
          <a:spcPts val="0"/>
        </a:spcBef>
        <a:spcAft>
          <a:spcPts val="0"/>
        </a:spcAft>
        <a:buClrTx/>
        <a:buSzTx/>
        <a:buFontTx/>
        <a:buNone/>
        <a:tabLst/>
        <a:defRPr sz="3600" b="1" i="0" u="none" strike="noStrike" cap="none" spc="0" baseline="0">
          <a:solidFill>
            <a:srgbClr val="FFFFFF"/>
          </a:solidFill>
          <a:uFillTx/>
          <a:latin typeface="+mj-lt"/>
          <a:ea typeface="+mj-ea"/>
          <a:cs typeface="+mj-cs"/>
          <a:sym typeface="Helvetica"/>
        </a:defRPr>
      </a:lvl5pPr>
      <a:lvl6pPr marL="0" marR="0" indent="0" algn="ctr" defTabSz="914400" rtl="0" latinLnBrk="0">
        <a:lnSpc>
          <a:spcPct val="90000"/>
        </a:lnSpc>
        <a:spcBef>
          <a:spcPts val="0"/>
        </a:spcBef>
        <a:spcAft>
          <a:spcPts val="0"/>
        </a:spcAft>
        <a:buClrTx/>
        <a:buSzTx/>
        <a:buFontTx/>
        <a:buNone/>
        <a:tabLst/>
        <a:defRPr sz="3600" b="1" i="0" u="none" strike="noStrike" cap="none" spc="0" baseline="0">
          <a:solidFill>
            <a:srgbClr val="FFFFFF"/>
          </a:solidFill>
          <a:uFillTx/>
          <a:latin typeface="+mj-lt"/>
          <a:ea typeface="+mj-ea"/>
          <a:cs typeface="+mj-cs"/>
          <a:sym typeface="Helvetica"/>
        </a:defRPr>
      </a:lvl6pPr>
      <a:lvl7pPr marL="0" marR="0" indent="0" algn="ctr" defTabSz="914400" rtl="0" latinLnBrk="0">
        <a:lnSpc>
          <a:spcPct val="90000"/>
        </a:lnSpc>
        <a:spcBef>
          <a:spcPts val="0"/>
        </a:spcBef>
        <a:spcAft>
          <a:spcPts val="0"/>
        </a:spcAft>
        <a:buClrTx/>
        <a:buSzTx/>
        <a:buFontTx/>
        <a:buNone/>
        <a:tabLst/>
        <a:defRPr sz="3600" b="1" i="0" u="none" strike="noStrike" cap="none" spc="0" baseline="0">
          <a:solidFill>
            <a:srgbClr val="FFFFFF"/>
          </a:solidFill>
          <a:uFillTx/>
          <a:latin typeface="+mj-lt"/>
          <a:ea typeface="+mj-ea"/>
          <a:cs typeface="+mj-cs"/>
          <a:sym typeface="Helvetica"/>
        </a:defRPr>
      </a:lvl7pPr>
      <a:lvl8pPr marL="0" marR="0" indent="0" algn="ctr" defTabSz="914400" rtl="0" latinLnBrk="0">
        <a:lnSpc>
          <a:spcPct val="90000"/>
        </a:lnSpc>
        <a:spcBef>
          <a:spcPts val="0"/>
        </a:spcBef>
        <a:spcAft>
          <a:spcPts val="0"/>
        </a:spcAft>
        <a:buClrTx/>
        <a:buSzTx/>
        <a:buFontTx/>
        <a:buNone/>
        <a:tabLst/>
        <a:defRPr sz="3600" b="1" i="0" u="none" strike="noStrike" cap="none" spc="0" baseline="0">
          <a:solidFill>
            <a:srgbClr val="FFFFFF"/>
          </a:solidFill>
          <a:uFillTx/>
          <a:latin typeface="+mj-lt"/>
          <a:ea typeface="+mj-ea"/>
          <a:cs typeface="+mj-cs"/>
          <a:sym typeface="Helvetica"/>
        </a:defRPr>
      </a:lvl8pPr>
      <a:lvl9pPr marL="0" marR="0" indent="0" algn="ctr" defTabSz="914400" rtl="0" latinLnBrk="0">
        <a:lnSpc>
          <a:spcPct val="90000"/>
        </a:lnSpc>
        <a:spcBef>
          <a:spcPts val="0"/>
        </a:spcBef>
        <a:spcAft>
          <a:spcPts val="0"/>
        </a:spcAft>
        <a:buClrTx/>
        <a:buSzTx/>
        <a:buFontTx/>
        <a:buNone/>
        <a:tabLst/>
        <a:defRPr sz="3600" b="1" i="0" u="none" strike="noStrike" cap="none" spc="0" baseline="0">
          <a:solidFill>
            <a:srgbClr val="FFFFFF"/>
          </a:solidFill>
          <a:uFillTx/>
          <a:latin typeface="+mj-lt"/>
          <a:ea typeface="+mj-ea"/>
          <a:cs typeface="+mj-cs"/>
          <a:sym typeface="Helvetica"/>
        </a:defRPr>
      </a:lvl9pPr>
    </p:titleStyle>
    <p:bodyStyle>
      <a:lvl1pPr marL="0" marR="0" indent="0" algn="l" defTabSz="914400" rtl="0" latinLnBrk="0">
        <a:lnSpc>
          <a:spcPct val="90000"/>
        </a:lnSpc>
        <a:spcBef>
          <a:spcPts val="1000"/>
        </a:spcBef>
        <a:spcAft>
          <a:spcPts val="0"/>
        </a:spcAft>
        <a:buClrTx/>
        <a:buSzTx/>
        <a:buFontTx/>
        <a:buNone/>
        <a:tabLst/>
        <a:defRPr sz="1400" b="1" i="0" u="none" strike="noStrike" cap="none" spc="0" baseline="0">
          <a:solidFill>
            <a:srgbClr val="FFFFFF"/>
          </a:solidFill>
          <a:uFillTx/>
          <a:latin typeface="+mj-lt"/>
          <a:ea typeface="+mj-ea"/>
          <a:cs typeface="+mj-cs"/>
          <a:sym typeface="Helvetica"/>
        </a:defRPr>
      </a:lvl1pPr>
      <a:lvl2pPr marL="0" marR="0" indent="0" algn="l" defTabSz="914400" rtl="0" latinLnBrk="0">
        <a:lnSpc>
          <a:spcPct val="90000"/>
        </a:lnSpc>
        <a:spcBef>
          <a:spcPts val="1000"/>
        </a:spcBef>
        <a:spcAft>
          <a:spcPts val="0"/>
        </a:spcAft>
        <a:buClrTx/>
        <a:buSzTx/>
        <a:buFontTx/>
        <a:buNone/>
        <a:tabLst/>
        <a:defRPr sz="1400" b="1" i="0" u="none" strike="noStrike" cap="none" spc="0" baseline="0">
          <a:solidFill>
            <a:srgbClr val="FFFFFF"/>
          </a:solidFill>
          <a:uFillTx/>
          <a:latin typeface="+mj-lt"/>
          <a:ea typeface="+mj-ea"/>
          <a:cs typeface="+mj-cs"/>
          <a:sym typeface="Helvetica"/>
        </a:defRPr>
      </a:lvl2pPr>
      <a:lvl3pPr marL="0" marR="0" indent="0" algn="l" defTabSz="914400" rtl="0" latinLnBrk="0">
        <a:lnSpc>
          <a:spcPct val="90000"/>
        </a:lnSpc>
        <a:spcBef>
          <a:spcPts val="1000"/>
        </a:spcBef>
        <a:spcAft>
          <a:spcPts val="0"/>
        </a:spcAft>
        <a:buClrTx/>
        <a:buSzTx/>
        <a:buFontTx/>
        <a:buNone/>
        <a:tabLst/>
        <a:defRPr sz="1400" b="1" i="0" u="none" strike="noStrike" cap="none" spc="0" baseline="0">
          <a:solidFill>
            <a:srgbClr val="FFFFFF"/>
          </a:solidFill>
          <a:uFillTx/>
          <a:latin typeface="+mj-lt"/>
          <a:ea typeface="+mj-ea"/>
          <a:cs typeface="+mj-cs"/>
          <a:sym typeface="Helvetica"/>
        </a:defRPr>
      </a:lvl3pPr>
      <a:lvl4pPr marL="0" marR="0" indent="0" algn="l" defTabSz="914400" rtl="0" latinLnBrk="0">
        <a:lnSpc>
          <a:spcPct val="90000"/>
        </a:lnSpc>
        <a:spcBef>
          <a:spcPts val="1000"/>
        </a:spcBef>
        <a:spcAft>
          <a:spcPts val="0"/>
        </a:spcAft>
        <a:buClrTx/>
        <a:buSzTx/>
        <a:buFontTx/>
        <a:buNone/>
        <a:tabLst/>
        <a:defRPr sz="1400" b="1" i="0" u="none" strike="noStrike" cap="none" spc="0" baseline="0">
          <a:solidFill>
            <a:srgbClr val="FFFFFF"/>
          </a:solidFill>
          <a:uFillTx/>
          <a:latin typeface="+mj-lt"/>
          <a:ea typeface="+mj-ea"/>
          <a:cs typeface="+mj-cs"/>
          <a:sym typeface="Helvetica"/>
        </a:defRPr>
      </a:lvl4pPr>
      <a:lvl5pPr marL="0" marR="0" indent="0" algn="l" defTabSz="914400" rtl="0" latinLnBrk="0">
        <a:lnSpc>
          <a:spcPct val="90000"/>
        </a:lnSpc>
        <a:spcBef>
          <a:spcPts val="1000"/>
        </a:spcBef>
        <a:spcAft>
          <a:spcPts val="0"/>
        </a:spcAft>
        <a:buClrTx/>
        <a:buSzTx/>
        <a:buFontTx/>
        <a:buNone/>
        <a:tabLst/>
        <a:defRPr sz="1400" b="1" i="0" u="none" strike="noStrike" cap="none" spc="0" baseline="0">
          <a:solidFill>
            <a:srgbClr val="FFFFFF"/>
          </a:solidFill>
          <a:uFillTx/>
          <a:latin typeface="+mj-lt"/>
          <a:ea typeface="+mj-ea"/>
          <a:cs typeface="+mj-cs"/>
          <a:sym typeface="Helvetica"/>
        </a:defRPr>
      </a:lvl5pPr>
      <a:lvl6pPr marL="2463800" marR="0" indent="-177800" algn="l" defTabSz="914400" rtl="0" latinLnBrk="0">
        <a:lnSpc>
          <a:spcPct val="90000"/>
        </a:lnSpc>
        <a:spcBef>
          <a:spcPts val="1000"/>
        </a:spcBef>
        <a:spcAft>
          <a:spcPts val="0"/>
        </a:spcAft>
        <a:buClrTx/>
        <a:buSzPct val="100000"/>
        <a:buFontTx/>
        <a:buChar char="•"/>
        <a:tabLst/>
        <a:defRPr sz="1400" b="1" i="0" u="none" strike="noStrike" cap="none" spc="0" baseline="0">
          <a:solidFill>
            <a:srgbClr val="FFFFFF"/>
          </a:solidFill>
          <a:uFillTx/>
          <a:latin typeface="+mj-lt"/>
          <a:ea typeface="+mj-ea"/>
          <a:cs typeface="+mj-cs"/>
          <a:sym typeface="Helvetica"/>
        </a:defRPr>
      </a:lvl6pPr>
      <a:lvl7pPr marL="2921000" marR="0" indent="-177800" algn="l" defTabSz="914400" rtl="0" latinLnBrk="0">
        <a:lnSpc>
          <a:spcPct val="90000"/>
        </a:lnSpc>
        <a:spcBef>
          <a:spcPts val="1000"/>
        </a:spcBef>
        <a:spcAft>
          <a:spcPts val="0"/>
        </a:spcAft>
        <a:buClrTx/>
        <a:buSzPct val="100000"/>
        <a:buFontTx/>
        <a:buChar char="•"/>
        <a:tabLst/>
        <a:defRPr sz="1400" b="1" i="0" u="none" strike="noStrike" cap="none" spc="0" baseline="0">
          <a:solidFill>
            <a:srgbClr val="FFFFFF"/>
          </a:solidFill>
          <a:uFillTx/>
          <a:latin typeface="+mj-lt"/>
          <a:ea typeface="+mj-ea"/>
          <a:cs typeface="+mj-cs"/>
          <a:sym typeface="Helvetica"/>
        </a:defRPr>
      </a:lvl7pPr>
      <a:lvl8pPr marL="3378200" marR="0" indent="-177800" algn="l" defTabSz="914400" rtl="0" latinLnBrk="0">
        <a:lnSpc>
          <a:spcPct val="90000"/>
        </a:lnSpc>
        <a:spcBef>
          <a:spcPts val="1000"/>
        </a:spcBef>
        <a:spcAft>
          <a:spcPts val="0"/>
        </a:spcAft>
        <a:buClrTx/>
        <a:buSzPct val="100000"/>
        <a:buFontTx/>
        <a:buChar char="•"/>
        <a:tabLst/>
        <a:defRPr sz="1400" b="1" i="0" u="none" strike="noStrike" cap="none" spc="0" baseline="0">
          <a:solidFill>
            <a:srgbClr val="FFFFFF"/>
          </a:solidFill>
          <a:uFillTx/>
          <a:latin typeface="+mj-lt"/>
          <a:ea typeface="+mj-ea"/>
          <a:cs typeface="+mj-cs"/>
          <a:sym typeface="Helvetica"/>
        </a:defRPr>
      </a:lvl8pPr>
      <a:lvl9pPr marL="3835400" marR="0" indent="-177800" algn="l" defTabSz="914400" rtl="0" latinLnBrk="0">
        <a:lnSpc>
          <a:spcPct val="90000"/>
        </a:lnSpc>
        <a:spcBef>
          <a:spcPts val="1000"/>
        </a:spcBef>
        <a:spcAft>
          <a:spcPts val="0"/>
        </a:spcAft>
        <a:buClrTx/>
        <a:buSzPct val="100000"/>
        <a:buFontTx/>
        <a:buChar char="•"/>
        <a:tabLst/>
        <a:defRPr sz="1400" b="1" i="0" u="none" strike="noStrike" cap="none" spc="0" baseline="0">
          <a:solidFill>
            <a:srgbClr val="FFFFFF"/>
          </a:solidFill>
          <a:uFillTx/>
          <a:latin typeface="+mj-lt"/>
          <a:ea typeface="+mj-ea"/>
          <a:cs typeface="+mj-cs"/>
          <a:sym typeface="Helvetic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xml"/><Relationship Id="rId7" Type="http://schemas.openxmlformats.org/officeDocument/2006/relationships/image" Target="../media/image28.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4.mp4"/><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video" Target="../media/media4.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0D1976-5327-6319-2F6D-376A8ED5BDFA}"/>
              </a:ext>
            </a:extLst>
          </p:cNvPr>
          <p:cNvSpPr/>
          <p:nvPr/>
        </p:nvSpPr>
        <p:spPr>
          <a:xfrm>
            <a:off x="1714500" y="3683000"/>
            <a:ext cx="8305800" cy="3175000"/>
          </a:xfrm>
          <a:prstGeom prst="rect">
            <a:avLst/>
          </a:prstGeom>
          <a:solidFill>
            <a:srgbClr val="05050F"/>
          </a:solidFill>
          <a:ln w="12700" cap="flat">
            <a:solidFill>
              <a:srgbClr val="05050F"/>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mj-lt"/>
              <a:ea typeface="+mj-ea"/>
              <a:cs typeface="+mj-cs"/>
              <a:sym typeface="Helvetica"/>
            </a:endParaRPr>
          </a:p>
        </p:txBody>
      </p:sp>
      <p:pic>
        <p:nvPicPr>
          <p:cNvPr id="3" name="图片 2" descr="图片包含 图示&#10;&#10;描述已自动生成">
            <a:extLst>
              <a:ext uri="{FF2B5EF4-FFF2-40B4-BE49-F238E27FC236}">
                <a16:creationId xmlns:a16="http://schemas.microsoft.com/office/drawing/2014/main" id="{EDE3C197-83E8-882C-A91A-723434BEC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a:extLst>
              <a:ext uri="{FF2B5EF4-FFF2-40B4-BE49-F238E27FC236}">
                <a16:creationId xmlns:a16="http://schemas.microsoft.com/office/drawing/2014/main" id="{4BF5B29F-DB02-D1E6-8C58-18AB5778E734}"/>
              </a:ext>
            </a:extLst>
          </p:cNvPr>
          <p:cNvSpPr txBox="1"/>
          <p:nvPr/>
        </p:nvSpPr>
        <p:spPr>
          <a:xfrm>
            <a:off x="8793986" y="5270500"/>
            <a:ext cx="2989243"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FFFFFF"/>
                </a:solidFill>
                <a:effectLst/>
                <a:uFillTx/>
                <a:latin typeface="+mj-lt"/>
                <a:ea typeface="+mj-ea"/>
                <a:cs typeface="+mj-cs"/>
                <a:sym typeface="Helvetica"/>
              </a:rPr>
              <a:t>学校：上海大学</a:t>
            </a:r>
            <a:endParaRPr kumimoji="0" lang="en-US" altLang="zh-CN" sz="1800" b="0" i="0" u="none" strike="noStrike" cap="none" spc="0" normalizeH="0" baseline="0" dirty="0">
              <a:ln>
                <a:noFill/>
              </a:ln>
              <a:solidFill>
                <a:srgbClr val="FFFFFF"/>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FFFFFF"/>
                </a:solidFill>
                <a:effectLst/>
                <a:uFillTx/>
                <a:latin typeface="+mj-lt"/>
                <a:ea typeface="+mj-ea"/>
                <a:cs typeface="+mj-cs"/>
                <a:sym typeface="Helvetica"/>
              </a:rPr>
              <a:t>作品编号：</a:t>
            </a:r>
            <a:r>
              <a:rPr kumimoji="0" lang="en-US" altLang="zh-CN" sz="1800" b="0" i="0" u="none" strike="noStrike" cap="none" spc="0" normalizeH="0" baseline="0" dirty="0">
                <a:ln>
                  <a:noFill/>
                </a:ln>
                <a:solidFill>
                  <a:srgbClr val="FFFFFF"/>
                </a:solidFill>
                <a:effectLst/>
                <a:uFillTx/>
                <a:latin typeface="+mj-lt"/>
                <a:ea typeface="+mj-ea"/>
                <a:cs typeface="+mj-cs"/>
                <a:sym typeface="Helvetica"/>
              </a:rPr>
              <a:t>20240270</a:t>
            </a: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FFFFFF"/>
                </a:solidFill>
                <a:effectLst/>
                <a:uFillTx/>
                <a:latin typeface="+mj-lt"/>
                <a:ea typeface="+mj-ea"/>
                <a:cs typeface="+mj-cs"/>
                <a:sym typeface="Helvetica"/>
              </a:rPr>
              <a:t>队员：何勇乐、汪江豪、王昊</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5B07505-E5AE-C8F8-BABF-367029969868}"/>
              </a:ext>
            </a:extLst>
          </p:cNvPr>
          <p:cNvSpPr txBox="1">
            <a:spLocks noGrp="1"/>
          </p:cNvSpPr>
          <p:nvPr>
            <p:ph type="title"/>
          </p:nvPr>
        </p:nvSpPr>
        <p:spPr>
          <a:xfrm>
            <a:off x="322644" y="527439"/>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作品基本实现细节</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sp>
        <p:nvSpPr>
          <p:cNvPr id="3" name="文本框 2">
            <a:extLst>
              <a:ext uri="{FF2B5EF4-FFF2-40B4-BE49-F238E27FC236}">
                <a16:creationId xmlns:a16="http://schemas.microsoft.com/office/drawing/2014/main" id="{1D14178F-89D0-8FAF-7D2D-BB11CF1FA452}"/>
              </a:ext>
            </a:extLst>
          </p:cNvPr>
          <p:cNvSpPr txBox="1"/>
          <p:nvPr/>
        </p:nvSpPr>
        <p:spPr>
          <a:xfrm>
            <a:off x="2812203" y="5314822"/>
            <a:ext cx="6453169"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rPr>
              <a:t>GPT-</a:t>
            </a:r>
            <a:r>
              <a:rPr kumimoji="0" lang="en-US" altLang="zh-CN" sz="2400" b="1" i="0" u="none" strike="noStrike" cap="none" spc="0" normalizeH="0" baseline="0" dirty="0" err="1">
                <a:ln>
                  <a:noFill/>
                </a:ln>
                <a:solidFill>
                  <a:srgbClr val="FFFFFF"/>
                </a:solidFill>
                <a:effectLst/>
                <a:uFillTx/>
                <a:latin typeface="Times New Roman" panose="02020603050405020304" pitchFamily="18" charset="0"/>
                <a:cs typeface="Times New Roman" panose="02020603050405020304" pitchFamily="18" charset="0"/>
                <a:sym typeface="Helvetica"/>
              </a:rPr>
              <a:t>SoVITS</a:t>
            </a:r>
            <a:endPar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endParaRPr>
          </a:p>
          <a:p>
            <a:r>
              <a:rPr lang="zh-CN" altLang="en-US" dirty="0"/>
              <a:t>一个开源且易用的语音转换与语音合成模型，只需要两三分钟的音频样本就能训练出一个逼真的语音合成模型。</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mj-lt"/>
              <a:ea typeface="+mj-ea"/>
              <a:cs typeface="+mj-cs"/>
              <a:sym typeface="Helvetica"/>
            </a:endParaRPr>
          </a:p>
        </p:txBody>
      </p:sp>
      <p:pic>
        <p:nvPicPr>
          <p:cNvPr id="4" name="图片 3">
            <a:extLst>
              <a:ext uri="{FF2B5EF4-FFF2-40B4-BE49-F238E27FC236}">
                <a16:creationId xmlns:a16="http://schemas.microsoft.com/office/drawing/2014/main" id="{995AC3E9-45C7-7E4F-7525-B380799DFE64}"/>
              </a:ext>
            </a:extLst>
          </p:cNvPr>
          <p:cNvPicPr>
            <a:picLocks noChangeAspect="1"/>
          </p:cNvPicPr>
          <p:nvPr/>
        </p:nvPicPr>
        <p:blipFill>
          <a:blip r:embed="rId3"/>
          <a:stretch>
            <a:fillRect/>
          </a:stretch>
        </p:blipFill>
        <p:spPr>
          <a:xfrm>
            <a:off x="2812203" y="1617209"/>
            <a:ext cx="6567594" cy="3617742"/>
          </a:xfrm>
          <a:prstGeom prst="rect">
            <a:avLst/>
          </a:prstGeom>
          <a:ln>
            <a:noFill/>
          </a:ln>
          <a:effectLst>
            <a:softEdge rad="112500"/>
          </a:effectLst>
        </p:spPr>
      </p:pic>
      <p:pic>
        <p:nvPicPr>
          <p:cNvPr id="6" name="图片 5" descr="图形用户界面, 应用程序&#10;&#10;描述已自动生成">
            <a:extLst>
              <a:ext uri="{FF2B5EF4-FFF2-40B4-BE49-F238E27FC236}">
                <a16:creationId xmlns:a16="http://schemas.microsoft.com/office/drawing/2014/main" id="{2251E512-85B9-37C9-ECDF-2F9E5D2DB7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56291" y="1618655"/>
            <a:ext cx="7338488" cy="3617019"/>
          </a:xfrm>
          <a:prstGeom prst="rect">
            <a:avLst/>
          </a:prstGeom>
          <a:ln>
            <a:noFill/>
          </a:ln>
          <a:effectLst>
            <a:softEdge rad="112500"/>
          </a:effectLst>
        </p:spPr>
      </p:pic>
      <p:sp>
        <p:nvSpPr>
          <p:cNvPr id="7" name="文本框 6">
            <a:extLst>
              <a:ext uri="{FF2B5EF4-FFF2-40B4-BE49-F238E27FC236}">
                <a16:creationId xmlns:a16="http://schemas.microsoft.com/office/drawing/2014/main" id="{3A3D7A82-BB58-46CA-386C-5044E827B013}"/>
              </a:ext>
            </a:extLst>
          </p:cNvPr>
          <p:cNvSpPr txBox="1"/>
          <p:nvPr/>
        </p:nvSpPr>
        <p:spPr>
          <a:xfrm>
            <a:off x="12256291" y="5330761"/>
            <a:ext cx="6453169"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rPr>
              <a:t>GPT-</a:t>
            </a:r>
            <a:r>
              <a:rPr kumimoji="0" lang="en-US" altLang="zh-CN" sz="2400" b="1" i="0" u="none" strike="noStrike" cap="none" spc="0" normalizeH="0" baseline="0" dirty="0" err="1">
                <a:ln>
                  <a:noFill/>
                </a:ln>
                <a:solidFill>
                  <a:srgbClr val="FFFFFF"/>
                </a:solidFill>
                <a:effectLst/>
                <a:uFillTx/>
                <a:latin typeface="Times New Roman" panose="02020603050405020304" pitchFamily="18" charset="0"/>
                <a:cs typeface="Times New Roman" panose="02020603050405020304" pitchFamily="18" charset="0"/>
                <a:sym typeface="Helvetica"/>
              </a:rPr>
              <a:t>SoVITS</a:t>
            </a:r>
            <a:r>
              <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rPr>
              <a:t>-</a:t>
            </a:r>
            <a:r>
              <a:rPr kumimoji="0" lang="en-US" altLang="zh-CN" sz="2400" b="1" i="0" u="none" strike="noStrike" cap="none" spc="0" normalizeH="0" baseline="0" dirty="0" err="1">
                <a:ln>
                  <a:noFill/>
                </a:ln>
                <a:solidFill>
                  <a:srgbClr val="FFFFFF"/>
                </a:solidFill>
                <a:effectLst/>
                <a:uFillTx/>
                <a:latin typeface="Times New Roman" panose="02020603050405020304" pitchFamily="18" charset="0"/>
                <a:cs typeface="Times New Roman" panose="02020603050405020304" pitchFamily="18" charset="0"/>
                <a:sym typeface="Helvetica"/>
              </a:rPr>
              <a:t>WebUI</a:t>
            </a:r>
            <a:endPar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endParaRPr>
          </a:p>
          <a:p>
            <a:pPr algn="ctr"/>
            <a:r>
              <a:rPr lang="zh-CN" altLang="en-US" dirty="0"/>
              <a:t>交互友好的</a:t>
            </a:r>
            <a:r>
              <a:rPr lang="en-US" altLang="zh-CN" dirty="0" err="1"/>
              <a:t>WebUI</a:t>
            </a:r>
            <a:endParaRPr kumimoji="0" lang="zh-CN" altLang="en-US" sz="1800" b="0" i="0" u="none" strike="noStrike" cap="none" spc="0" normalizeH="0" baseline="0" dirty="0">
              <a:ln>
                <a:noFill/>
              </a:ln>
              <a:solidFill>
                <a:srgbClr val="FFFFFF"/>
              </a:solidFill>
              <a:effectLst/>
              <a:uFillTx/>
              <a:latin typeface="+mj-lt"/>
              <a:ea typeface="+mj-ea"/>
              <a:cs typeface="+mj-cs"/>
              <a:sym typeface="Helvetica"/>
            </a:endParaRPr>
          </a:p>
        </p:txBody>
      </p:sp>
    </p:spTree>
    <p:extLst>
      <p:ext uri="{BB962C8B-B14F-4D97-AF65-F5344CB8AC3E}">
        <p14:creationId xmlns:p14="http://schemas.microsoft.com/office/powerpoint/2010/main" val="42203668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 2.96296E-6 L -0.83438 2.96296E-6 " pathEditMode="relative" rAng="0" ptsTypes="AA">
                                      <p:cBhvr>
                                        <p:cTn id="19" dur="250" fill="hold"/>
                                        <p:tgtEl>
                                          <p:spTgt spid="4"/>
                                        </p:tgtEl>
                                        <p:attrNameLst>
                                          <p:attrName>ppt_x</p:attrName>
                                          <p:attrName>ppt_y</p:attrName>
                                        </p:attrNameLst>
                                      </p:cBhvr>
                                      <p:rCtr x="-41719" y="0"/>
                                    </p:animMotion>
                                  </p:childTnLst>
                                </p:cTn>
                              </p:par>
                              <p:par>
                                <p:cTn id="20" presetID="42" presetClass="path" presetSubtype="0" accel="50000" decel="50000" fill="hold" grpId="1" nodeType="withEffect">
                                  <p:stCondLst>
                                    <p:cond delay="0"/>
                                  </p:stCondLst>
                                  <p:childTnLst>
                                    <p:animMotion origin="layout" path="M -2.29167E-6 0 L -2.29167E-6 0.25 " pathEditMode="relative" rAng="0" ptsTypes="AA">
                                      <p:cBhvr>
                                        <p:cTn id="21" dur="500" fill="hold"/>
                                        <p:tgtEl>
                                          <p:spTgt spid="3"/>
                                        </p:tgtEl>
                                        <p:attrNameLst>
                                          <p:attrName>ppt_x</p:attrName>
                                          <p:attrName>ppt_y</p:attrName>
                                        </p:attrNameLst>
                                      </p:cBhvr>
                                      <p:rCtr x="0" y="12500"/>
                                    </p:animMotion>
                                  </p:childTnLst>
                                </p:cTn>
                              </p:par>
                              <p:par>
                                <p:cTn id="22" presetID="42" presetClass="path" presetSubtype="0" accel="50000" decel="50000" fill="hold" nodeType="withEffect">
                                  <p:stCondLst>
                                    <p:cond delay="0"/>
                                  </p:stCondLst>
                                  <p:childTnLst>
                                    <p:animMotion origin="layout" path="M 2.08333E-7 1.48148E-6 L -0.80612 -0.00023 " pathEditMode="relative" rAng="0" ptsTypes="AA">
                                      <p:cBhvr>
                                        <p:cTn id="23" dur="250" fill="hold"/>
                                        <p:tgtEl>
                                          <p:spTgt spid="6"/>
                                        </p:tgtEl>
                                        <p:attrNameLst>
                                          <p:attrName>ppt_x</p:attrName>
                                          <p:attrName>ppt_y</p:attrName>
                                        </p:attrNameLst>
                                      </p:cBhvr>
                                      <p:rCtr x="-41133" y="0"/>
                                    </p:animMotion>
                                  </p:childTnLst>
                                </p:cTn>
                              </p:par>
                              <p:par>
                                <p:cTn id="24" presetID="42" presetClass="path" presetSubtype="0" accel="50000" decel="50000" fill="hold" grpId="0" nodeType="withEffect">
                                  <p:stCondLst>
                                    <p:cond delay="0"/>
                                  </p:stCondLst>
                                  <p:childTnLst>
                                    <p:animMotion origin="layout" path="M -1.66667E-6 1.11111E-6 L -0.77461 0.01111 " pathEditMode="relative" rAng="0" ptsTypes="AA">
                                      <p:cBhvr>
                                        <p:cTn id="25" dur="500" fill="hold"/>
                                        <p:tgtEl>
                                          <p:spTgt spid="7"/>
                                        </p:tgtEl>
                                        <p:attrNameLst>
                                          <p:attrName>ppt_x</p:attrName>
                                          <p:attrName>ppt_y</p:attrName>
                                        </p:attrNameLst>
                                      </p:cBhvr>
                                      <p:rCtr x="-388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3" grpId="0"/>
      <p:bldP spid="3" grpId="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5B07505-E5AE-C8F8-BABF-367029969868}"/>
              </a:ext>
            </a:extLst>
          </p:cNvPr>
          <p:cNvSpPr txBox="1">
            <a:spLocks noGrp="1"/>
          </p:cNvSpPr>
          <p:nvPr>
            <p:ph type="title"/>
          </p:nvPr>
        </p:nvSpPr>
        <p:spPr>
          <a:xfrm>
            <a:off x="322644" y="527439"/>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作品基本实现细节</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sp>
        <p:nvSpPr>
          <p:cNvPr id="7" name="文本框 6">
            <a:extLst>
              <a:ext uri="{FF2B5EF4-FFF2-40B4-BE49-F238E27FC236}">
                <a16:creationId xmlns:a16="http://schemas.microsoft.com/office/drawing/2014/main" id="{3A3D7A82-BB58-46CA-386C-5044E827B013}"/>
              </a:ext>
            </a:extLst>
          </p:cNvPr>
          <p:cNvSpPr txBox="1"/>
          <p:nvPr/>
        </p:nvSpPr>
        <p:spPr>
          <a:xfrm>
            <a:off x="2869415" y="5245135"/>
            <a:ext cx="6453169"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rPr>
              <a:t>GPT-</a:t>
            </a:r>
            <a:r>
              <a:rPr kumimoji="0" lang="en-US" altLang="zh-CN" sz="2400" b="1" i="0" u="none" strike="noStrike" cap="none" spc="0" normalizeH="0" baseline="0" dirty="0" err="1">
                <a:ln>
                  <a:noFill/>
                </a:ln>
                <a:solidFill>
                  <a:srgbClr val="FFFFFF"/>
                </a:solidFill>
                <a:effectLst/>
                <a:uFillTx/>
                <a:latin typeface="Times New Roman" panose="02020603050405020304" pitchFamily="18" charset="0"/>
                <a:cs typeface="Times New Roman" panose="02020603050405020304" pitchFamily="18" charset="0"/>
                <a:sym typeface="Helvetica"/>
              </a:rPr>
              <a:t>SoVITS</a:t>
            </a:r>
            <a:r>
              <a:rPr lang="en-US" altLang="zh-CN" sz="2400" b="1" dirty="0">
                <a:latin typeface="Times New Roman" panose="02020603050405020304" pitchFamily="18" charset="0"/>
                <a:cs typeface="Times New Roman" panose="02020603050405020304" pitchFamily="18" charset="0"/>
              </a:rPr>
              <a:t> </a:t>
            </a:r>
            <a:r>
              <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rPr>
              <a:t>generate</a:t>
            </a:r>
            <a:r>
              <a:rPr kumimoji="0" lang="en-US" altLang="zh-CN" sz="2400" b="1" i="0" u="none" strike="noStrike" cap="none" spc="0" normalizeH="0" dirty="0">
                <a:ln>
                  <a:noFill/>
                </a:ln>
                <a:solidFill>
                  <a:srgbClr val="FFFFFF"/>
                </a:solidFill>
                <a:effectLst/>
                <a:uFillTx/>
                <a:latin typeface="Times New Roman" panose="02020603050405020304" pitchFamily="18" charset="0"/>
                <a:cs typeface="Times New Roman" panose="02020603050405020304" pitchFamily="18" charset="0"/>
                <a:sym typeface="Helvetica"/>
              </a:rPr>
              <a:t> voice</a:t>
            </a:r>
            <a:endPar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endParaRPr>
          </a:p>
          <a:p>
            <a:pPr algn="ctr"/>
            <a:r>
              <a:rPr lang="zh-CN" altLang="en-US" dirty="0"/>
              <a:t>本地生成音频</a:t>
            </a:r>
            <a:endParaRPr kumimoji="0" lang="zh-CN" altLang="en-US" sz="1800" b="0" i="0" u="none" strike="noStrike" cap="none" spc="0" normalizeH="0" baseline="0" dirty="0">
              <a:ln>
                <a:noFill/>
              </a:ln>
              <a:solidFill>
                <a:srgbClr val="FFFFFF"/>
              </a:solidFill>
              <a:effectLst/>
              <a:uFillTx/>
              <a:latin typeface="+mj-lt"/>
              <a:ea typeface="+mj-ea"/>
              <a:cs typeface="+mj-cs"/>
              <a:sym typeface="Helvetica"/>
            </a:endParaRPr>
          </a:p>
        </p:txBody>
      </p:sp>
      <p:pic>
        <p:nvPicPr>
          <p:cNvPr id="5" name="图片 4" descr="文本&#10;&#10;描述已自动生成">
            <a:extLst>
              <a:ext uri="{FF2B5EF4-FFF2-40B4-BE49-F238E27FC236}">
                <a16:creationId xmlns:a16="http://schemas.microsoft.com/office/drawing/2014/main" id="{A54B156A-CFBD-93EF-894E-8B7BCC8EF351}"/>
              </a:ext>
            </a:extLst>
          </p:cNvPr>
          <p:cNvPicPr>
            <a:picLocks noChangeAspect="1"/>
          </p:cNvPicPr>
          <p:nvPr/>
        </p:nvPicPr>
        <p:blipFill rotWithShape="1">
          <a:blip r:embed="rId3">
            <a:extLst>
              <a:ext uri="{28A0092B-C50C-407E-A947-70E740481C1C}">
                <a14:useLocalDpi xmlns:a14="http://schemas.microsoft.com/office/drawing/2010/main" val="0"/>
              </a:ext>
            </a:extLst>
          </a:blip>
          <a:srcRect b="39154"/>
          <a:stretch/>
        </p:blipFill>
        <p:spPr>
          <a:xfrm>
            <a:off x="736599" y="1438063"/>
            <a:ext cx="10718800" cy="353271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517854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5B07505-E5AE-C8F8-BABF-367029969868}"/>
              </a:ext>
            </a:extLst>
          </p:cNvPr>
          <p:cNvSpPr txBox="1">
            <a:spLocks noGrp="1"/>
          </p:cNvSpPr>
          <p:nvPr>
            <p:ph type="title"/>
          </p:nvPr>
        </p:nvSpPr>
        <p:spPr>
          <a:xfrm>
            <a:off x="322644" y="527439"/>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内容亮点</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sp>
        <p:nvSpPr>
          <p:cNvPr id="4" name="Download Anything Now a days?…">
            <a:extLst>
              <a:ext uri="{FF2B5EF4-FFF2-40B4-BE49-F238E27FC236}">
                <a16:creationId xmlns:a16="http://schemas.microsoft.com/office/drawing/2014/main" id="{C7B13423-A0BF-88A9-8347-9FE27F55801F}"/>
              </a:ext>
            </a:extLst>
          </p:cNvPr>
          <p:cNvSpPr txBox="1"/>
          <p:nvPr/>
        </p:nvSpPr>
        <p:spPr>
          <a:xfrm>
            <a:off x="3194925" y="943154"/>
            <a:ext cx="6177675" cy="1283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120000"/>
              </a:lnSpc>
              <a:spcBef>
                <a:spcPts val="1200"/>
              </a:spcBef>
              <a:defRPr sz="1200" b="1"/>
            </a:pPr>
            <a:r>
              <a:rPr lang="zh-CN" altLang="en-US" sz="2800" dirty="0">
                <a:solidFill>
                  <a:schemeClr val="accent3"/>
                </a:solidFill>
              </a:rPr>
              <a:t>内容系统完整</a:t>
            </a:r>
            <a:endParaRPr lang="en-US" altLang="zh-CN" sz="2800" dirty="0">
              <a:solidFill>
                <a:schemeClr val="accent3"/>
              </a:solidFill>
            </a:endParaRPr>
          </a:p>
          <a:p>
            <a:pPr>
              <a:lnSpc>
                <a:spcPct val="120000"/>
              </a:lnSpc>
              <a:spcBef>
                <a:spcPts val="600"/>
              </a:spcBef>
              <a:defRPr sz="1200" b="1"/>
            </a:pPr>
            <a:r>
              <a:rPr lang="zh-CN" altLang="en-US" sz="2000" dirty="0">
                <a:solidFill>
                  <a:schemeClr val="tx1"/>
                </a:solidFill>
                <a:latin typeface="楷体" panose="02010609060101010101" pitchFamily="49" charset="-122"/>
                <a:ea typeface="楷体" panose="02010609060101010101" pitchFamily="49" charset="-122"/>
              </a:rPr>
              <a:t>每个模块</a:t>
            </a:r>
            <a:r>
              <a:rPr lang="zh-CN" altLang="en-US" sz="2000" dirty="0">
                <a:solidFill>
                  <a:srgbClr val="9FEFFF"/>
                </a:solidFill>
                <a:latin typeface="楷体" panose="02010609060101010101" pitchFamily="49" charset="-122"/>
                <a:ea typeface="楷体" panose="02010609060101010101" pitchFamily="49" charset="-122"/>
              </a:rPr>
              <a:t>紧密相连</a:t>
            </a:r>
            <a:r>
              <a:rPr lang="zh-CN" altLang="en-US" sz="2000" dirty="0">
                <a:solidFill>
                  <a:schemeClr val="tx1"/>
                </a:solidFill>
                <a:latin typeface="楷体" panose="02010609060101010101" pitchFamily="49" charset="-122"/>
                <a:ea typeface="楷体" panose="02010609060101010101" pitchFamily="49" charset="-122"/>
              </a:rPr>
              <a:t>、</a:t>
            </a:r>
            <a:r>
              <a:rPr lang="zh-CN" altLang="en-US" sz="2000" dirty="0">
                <a:solidFill>
                  <a:srgbClr val="9FEFFF"/>
                </a:solidFill>
                <a:latin typeface="楷体" panose="02010609060101010101" pitchFamily="49" charset="-122"/>
                <a:ea typeface="楷体" panose="02010609060101010101" pitchFamily="49" charset="-122"/>
              </a:rPr>
              <a:t>环环相扣</a:t>
            </a:r>
            <a:r>
              <a:rPr lang="zh-CN" altLang="en-US" sz="2000" dirty="0">
                <a:solidFill>
                  <a:schemeClr val="tx1"/>
                </a:solidFill>
                <a:latin typeface="楷体" panose="02010609060101010101" pitchFamily="49" charset="-122"/>
                <a:ea typeface="楷体" panose="02010609060101010101" pitchFamily="49" charset="-122"/>
              </a:rPr>
              <a:t>、</a:t>
            </a:r>
            <a:r>
              <a:rPr lang="zh-CN" altLang="en-US" sz="2000" dirty="0">
                <a:solidFill>
                  <a:srgbClr val="9FEFFF"/>
                </a:solidFill>
                <a:latin typeface="楷体" panose="02010609060101010101" pitchFamily="49" charset="-122"/>
                <a:ea typeface="楷体" panose="02010609060101010101" pitchFamily="49" charset="-122"/>
              </a:rPr>
              <a:t>循序渐进</a:t>
            </a:r>
            <a:r>
              <a:rPr lang="zh-CN" altLang="en-US" sz="2000" dirty="0">
                <a:solidFill>
                  <a:schemeClr val="tx1"/>
                </a:solidFill>
                <a:latin typeface="楷体" panose="02010609060101010101" pitchFamily="49" charset="-122"/>
                <a:ea typeface="楷体" panose="02010609060101010101" pitchFamily="49" charset="-122"/>
              </a:rPr>
              <a:t>，学生通过一个视频就能对三角函数这一主题有一个</a:t>
            </a:r>
            <a:r>
              <a:rPr lang="zh-CN" altLang="en-US" sz="2000" dirty="0">
                <a:solidFill>
                  <a:srgbClr val="9FEFFF"/>
                </a:solidFill>
                <a:latin typeface="楷体" panose="02010609060101010101" pitchFamily="49" charset="-122"/>
                <a:ea typeface="楷体" panose="02010609060101010101" pitchFamily="49" charset="-122"/>
              </a:rPr>
              <a:t>整体性的把握</a:t>
            </a:r>
            <a:r>
              <a:rPr lang="zh-CN" altLang="en-US" sz="2000" dirty="0">
                <a:solidFill>
                  <a:schemeClr val="tx1"/>
                </a:solidFill>
                <a:latin typeface="楷体" panose="02010609060101010101" pitchFamily="49" charset="-122"/>
                <a:ea typeface="楷体" panose="02010609060101010101" pitchFamily="49" charset="-122"/>
              </a:rPr>
              <a:t>。</a:t>
            </a:r>
          </a:p>
        </p:txBody>
      </p:sp>
      <p:pic>
        <p:nvPicPr>
          <p:cNvPr id="3" name="图形 2" descr="毕业帽 纯色填充">
            <a:extLst>
              <a:ext uri="{FF2B5EF4-FFF2-40B4-BE49-F238E27FC236}">
                <a16:creationId xmlns:a16="http://schemas.microsoft.com/office/drawing/2014/main" id="{268510F7-A462-A907-45C8-4E86B49BB6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4993" y="1192619"/>
            <a:ext cx="914400" cy="914400"/>
          </a:xfrm>
          <a:prstGeom prst="rect">
            <a:avLst/>
          </a:prstGeom>
        </p:spPr>
      </p:pic>
      <p:grpSp>
        <p:nvGrpSpPr>
          <p:cNvPr id="13" name="组合 12">
            <a:extLst>
              <a:ext uri="{FF2B5EF4-FFF2-40B4-BE49-F238E27FC236}">
                <a16:creationId xmlns:a16="http://schemas.microsoft.com/office/drawing/2014/main" id="{BCC89897-A1A2-9093-4A57-9BDBD64B0E9C}"/>
              </a:ext>
            </a:extLst>
          </p:cNvPr>
          <p:cNvGrpSpPr/>
          <p:nvPr/>
        </p:nvGrpSpPr>
        <p:grpSpPr>
          <a:xfrm>
            <a:off x="256492" y="2676870"/>
            <a:ext cx="5552612" cy="3695688"/>
            <a:chOff x="2461088" y="2894323"/>
            <a:chExt cx="5552612" cy="3695688"/>
          </a:xfrm>
        </p:grpSpPr>
        <p:pic>
          <p:nvPicPr>
            <p:cNvPr id="9" name="图片 8">
              <a:extLst>
                <a:ext uri="{FF2B5EF4-FFF2-40B4-BE49-F238E27FC236}">
                  <a16:creationId xmlns:a16="http://schemas.microsoft.com/office/drawing/2014/main" id="{E6FF61E0-58C6-4C07-4655-4B2C2D0A4869}"/>
                </a:ext>
              </a:extLst>
            </p:cNvPr>
            <p:cNvPicPr>
              <a:picLocks noChangeAspect="1"/>
            </p:cNvPicPr>
            <p:nvPr/>
          </p:nvPicPr>
          <p:blipFill rotWithShape="1">
            <a:blip r:embed="rId5"/>
            <a:srcRect r="17845"/>
            <a:stretch/>
          </p:blipFill>
          <p:spPr>
            <a:xfrm>
              <a:off x="3114072" y="2894323"/>
              <a:ext cx="4899628" cy="36956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文本框 9">
              <a:extLst>
                <a:ext uri="{FF2B5EF4-FFF2-40B4-BE49-F238E27FC236}">
                  <a16:creationId xmlns:a16="http://schemas.microsoft.com/office/drawing/2014/main" id="{BD6ED6D0-954F-7943-A67F-00C463BC88BE}"/>
                </a:ext>
              </a:extLst>
            </p:cNvPr>
            <p:cNvSpPr txBox="1"/>
            <p:nvPr/>
          </p:nvSpPr>
          <p:spPr>
            <a:xfrm>
              <a:off x="2461088" y="4243683"/>
              <a:ext cx="492443" cy="1825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人教版高中数学必修四</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第</a:t>
              </a:r>
              <a:r>
                <a:rPr lang="en-US" altLang="zh-CN" sz="1600" dirty="0">
                  <a:latin typeface="等线" panose="02010600030101010101" pitchFamily="2" charset="-122"/>
                  <a:ea typeface="等线" panose="02010600030101010101" pitchFamily="2" charset="-122"/>
                </a:rPr>
                <a:t>12</a:t>
              </a:r>
              <a:r>
                <a:rPr lang="zh-CN" altLang="en-US" sz="1600" dirty="0">
                  <a:latin typeface="等线" panose="02010600030101010101" pitchFamily="2" charset="-122"/>
                  <a:ea typeface="等线" panose="02010600030101010101" pitchFamily="2" charset="-122"/>
                </a:rPr>
                <a:t>页</a:t>
              </a:r>
              <a:endParaRPr kumimoji="0" lang="zh-CN" altLang="en-US" sz="1600" b="0" i="0" u="none" strike="noStrike" cap="none" spc="0" normalizeH="0" baseline="0" dirty="0">
                <a:ln>
                  <a:noFill/>
                </a:ln>
                <a:solidFill>
                  <a:srgbClr val="FFFFFF"/>
                </a:solidFill>
                <a:effectLst/>
                <a:uFillTx/>
                <a:latin typeface="等线" panose="02010600030101010101" pitchFamily="2" charset="-122"/>
                <a:ea typeface="等线" panose="02010600030101010101" pitchFamily="2" charset="-122"/>
                <a:sym typeface="Helvetica"/>
              </a:endParaRPr>
            </a:p>
          </p:txBody>
        </p:sp>
      </p:grpSp>
      <p:pic>
        <p:nvPicPr>
          <p:cNvPr id="12" name="图片 11" descr="文本&#10;&#10;描述已自动生成">
            <a:extLst>
              <a:ext uri="{FF2B5EF4-FFF2-40B4-BE49-F238E27FC236}">
                <a16:creationId xmlns:a16="http://schemas.microsoft.com/office/drawing/2014/main" id="{E929C26A-5193-2661-117A-0EAC0F12A9D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334" r="4652" b="4905"/>
          <a:stretch/>
        </p:blipFill>
        <p:spPr>
          <a:xfrm>
            <a:off x="6283763" y="2676871"/>
            <a:ext cx="5390078" cy="36956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699329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5B07505-E5AE-C8F8-BABF-367029969868}"/>
              </a:ext>
            </a:extLst>
          </p:cNvPr>
          <p:cNvSpPr txBox="1">
            <a:spLocks noGrp="1"/>
          </p:cNvSpPr>
          <p:nvPr>
            <p:ph type="title"/>
          </p:nvPr>
        </p:nvSpPr>
        <p:spPr>
          <a:xfrm>
            <a:off x="322644" y="527439"/>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内容亮点</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sp>
        <p:nvSpPr>
          <p:cNvPr id="4" name="Download Anything Now a days?…">
            <a:extLst>
              <a:ext uri="{FF2B5EF4-FFF2-40B4-BE49-F238E27FC236}">
                <a16:creationId xmlns:a16="http://schemas.microsoft.com/office/drawing/2014/main" id="{C7B13423-A0BF-88A9-8347-9FE27F55801F}"/>
              </a:ext>
            </a:extLst>
          </p:cNvPr>
          <p:cNvSpPr txBox="1"/>
          <p:nvPr/>
        </p:nvSpPr>
        <p:spPr>
          <a:xfrm>
            <a:off x="2232352" y="1673404"/>
            <a:ext cx="4318573" cy="914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120000"/>
              </a:lnSpc>
              <a:spcBef>
                <a:spcPts val="1200"/>
              </a:spcBef>
              <a:defRPr sz="1200" b="1"/>
            </a:pPr>
            <a:r>
              <a:rPr lang="zh-CN" altLang="en-US" sz="2800" dirty="0">
                <a:solidFill>
                  <a:schemeClr val="accent2"/>
                </a:solidFill>
              </a:rPr>
              <a:t>生动形象的演示动画</a:t>
            </a:r>
            <a:endParaRPr lang="en-US" altLang="zh-CN" sz="2800" dirty="0">
              <a:solidFill>
                <a:schemeClr val="accent2"/>
              </a:solidFill>
            </a:endParaRPr>
          </a:p>
          <a:p>
            <a:pPr>
              <a:lnSpc>
                <a:spcPct val="120000"/>
              </a:lnSpc>
              <a:spcBef>
                <a:spcPts val="600"/>
              </a:spcBef>
              <a:defRPr sz="1000">
                <a:solidFill>
                  <a:srgbClr val="FFFFFF">
                    <a:alpha val="70000"/>
                  </a:srgbClr>
                </a:solidFill>
              </a:defRPr>
            </a:pPr>
            <a:r>
              <a:rPr lang="zh-CN" altLang="en-US" sz="2000" dirty="0">
                <a:solidFill>
                  <a:schemeClr val="tx1"/>
                </a:solidFill>
                <a:latin typeface="楷体" panose="02010609060101010101" pitchFamily="49" charset="-122"/>
                <a:ea typeface="楷体" panose="02010609060101010101" pitchFamily="49" charset="-122"/>
              </a:rPr>
              <a:t>化抽象为具象，激发学生数学兴趣</a:t>
            </a:r>
          </a:p>
        </p:txBody>
      </p:sp>
      <p:pic>
        <p:nvPicPr>
          <p:cNvPr id="16" name="图形 15" descr="黄金比率 纯色填充">
            <a:extLst>
              <a:ext uri="{FF2B5EF4-FFF2-40B4-BE49-F238E27FC236}">
                <a16:creationId xmlns:a16="http://schemas.microsoft.com/office/drawing/2014/main" id="{C3B3A824-5E10-74D8-BEC8-D9D2F0388A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074" y="1673404"/>
            <a:ext cx="914400" cy="914400"/>
          </a:xfrm>
          <a:prstGeom prst="rect">
            <a:avLst/>
          </a:prstGeom>
        </p:spPr>
      </p:pic>
      <p:pic>
        <p:nvPicPr>
          <p:cNvPr id="26" name="图片 25">
            <a:extLst>
              <a:ext uri="{FF2B5EF4-FFF2-40B4-BE49-F238E27FC236}">
                <a16:creationId xmlns:a16="http://schemas.microsoft.com/office/drawing/2014/main" id="{74EE67BA-5271-1589-93FB-5BFBACD28EAB}"/>
              </a:ext>
            </a:extLst>
          </p:cNvPr>
          <p:cNvPicPr>
            <a:picLocks noChangeAspect="1"/>
          </p:cNvPicPr>
          <p:nvPr/>
        </p:nvPicPr>
        <p:blipFill>
          <a:blip r:embed="rId7"/>
          <a:stretch>
            <a:fillRect/>
          </a:stretch>
        </p:blipFill>
        <p:spPr>
          <a:xfrm>
            <a:off x="775407" y="2813480"/>
            <a:ext cx="5320593" cy="30158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7" name="UnitCircle">
            <a:hlinkClick r:id="" action="ppaction://media"/>
            <a:extLst>
              <a:ext uri="{FF2B5EF4-FFF2-40B4-BE49-F238E27FC236}">
                <a16:creationId xmlns:a16="http://schemas.microsoft.com/office/drawing/2014/main" id="{B47D9D06-8A59-7CBC-C4A4-7EEE021D27FA}"/>
              </a:ext>
            </a:extLst>
          </p:cNvPr>
          <p:cNvPicPr>
            <a:picLocks noChangeAspect="1"/>
          </p:cNvPicPr>
          <p:nvPr>
            <a:videoFile r:link="rId1"/>
            <p:extLst>
              <p:ext uri="{DAA4B4D4-6D71-4841-9C94-3DE7FCFB9230}">
                <p14:media xmlns:p14="http://schemas.microsoft.com/office/powerpoint/2010/main" r:embed="rId2">
                  <p14:trim st="7767"/>
                </p14:media>
              </p:ext>
            </p:extLst>
          </p:nvPr>
        </p:nvPicPr>
        <p:blipFill>
          <a:blip r:embed="rId8"/>
          <a:stretch>
            <a:fillRect/>
          </a:stretch>
        </p:blipFill>
        <p:spPr>
          <a:xfrm>
            <a:off x="6550925" y="2813480"/>
            <a:ext cx="5361458" cy="30158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272221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26"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217">
                                          <p:stCondLst>
                                            <p:cond delay="0"/>
                                          </p:stCondLst>
                                        </p:cTn>
                                        <p:tgtEl>
                                          <p:spTgt spid="16"/>
                                        </p:tgtEl>
                                      </p:cBhvr>
                                    </p:animEffect>
                                    <p:anim calcmode="lin" valueType="num">
                                      <p:cBhvr>
                                        <p:cTn id="17" dur="683"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8" dur="249"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9" dur="249" tmFilter="0, 0; 0.125,0.2665; 0.25,0.4; 0.375,0.465; 0.5,0.5;  0.625,0.535; 0.75,0.6; 0.875,0.7335; 1,1">
                                          <p:stCondLst>
                                            <p:cond delay="249"/>
                                          </p:stCondLst>
                                        </p:cTn>
                                        <p:tgtEl>
                                          <p:spTgt spid="16"/>
                                        </p:tgtEl>
                                        <p:attrNameLst>
                                          <p:attrName>ppt_y</p:attrName>
                                        </p:attrNameLst>
                                      </p:cBhvr>
                                      <p:tavLst>
                                        <p:tav tm="0" fmla="#ppt_y-sin(pi*$)/9">
                                          <p:val>
                                            <p:fltVal val="0"/>
                                          </p:val>
                                        </p:tav>
                                        <p:tav tm="100000">
                                          <p:val>
                                            <p:fltVal val="1"/>
                                          </p:val>
                                        </p:tav>
                                      </p:tavLst>
                                    </p:anim>
                                    <p:anim calcmode="lin" valueType="num">
                                      <p:cBhvr>
                                        <p:cTn id="20" dur="124" tmFilter="0, 0; 0.125,0.2665; 0.25,0.4; 0.375,0.465; 0.5,0.5;  0.625,0.535; 0.75,0.6; 0.875,0.7335; 1,1">
                                          <p:stCondLst>
                                            <p:cond delay="497"/>
                                          </p:stCondLst>
                                        </p:cTn>
                                        <p:tgtEl>
                                          <p:spTgt spid="16"/>
                                        </p:tgtEl>
                                        <p:attrNameLst>
                                          <p:attrName>ppt_y</p:attrName>
                                        </p:attrNameLst>
                                      </p:cBhvr>
                                      <p:tavLst>
                                        <p:tav tm="0" fmla="#ppt_y-sin(pi*$)/27">
                                          <p:val>
                                            <p:fltVal val="0"/>
                                          </p:val>
                                        </p:tav>
                                        <p:tav tm="100000">
                                          <p:val>
                                            <p:fltVal val="1"/>
                                          </p:val>
                                        </p:tav>
                                      </p:tavLst>
                                    </p:anim>
                                    <p:anim calcmode="lin" valueType="num">
                                      <p:cBhvr>
                                        <p:cTn id="21" dur="62" tmFilter="0, 0; 0.125,0.2665; 0.25,0.4; 0.375,0.465; 0.5,0.5;  0.625,0.535; 0.75,0.6; 0.875,0.7335; 1,1">
                                          <p:stCondLst>
                                            <p:cond delay="621"/>
                                          </p:stCondLst>
                                        </p:cTn>
                                        <p:tgtEl>
                                          <p:spTgt spid="16"/>
                                        </p:tgtEl>
                                        <p:attrNameLst>
                                          <p:attrName>ppt_y</p:attrName>
                                        </p:attrNameLst>
                                      </p:cBhvr>
                                      <p:tavLst>
                                        <p:tav tm="0" fmla="#ppt_y-sin(pi*$)/81">
                                          <p:val>
                                            <p:fltVal val="0"/>
                                          </p:val>
                                        </p:tav>
                                        <p:tav tm="100000">
                                          <p:val>
                                            <p:fltVal val="1"/>
                                          </p:val>
                                        </p:tav>
                                      </p:tavLst>
                                    </p:anim>
                                    <p:animScale>
                                      <p:cBhvr>
                                        <p:cTn id="22" dur="10">
                                          <p:stCondLst>
                                            <p:cond delay="244"/>
                                          </p:stCondLst>
                                        </p:cTn>
                                        <p:tgtEl>
                                          <p:spTgt spid="16"/>
                                        </p:tgtEl>
                                      </p:cBhvr>
                                      <p:to x="100000" y="60000"/>
                                    </p:animScale>
                                    <p:animScale>
                                      <p:cBhvr>
                                        <p:cTn id="23" dur="62" decel="50000">
                                          <p:stCondLst>
                                            <p:cond delay="254"/>
                                          </p:stCondLst>
                                        </p:cTn>
                                        <p:tgtEl>
                                          <p:spTgt spid="16"/>
                                        </p:tgtEl>
                                      </p:cBhvr>
                                      <p:to x="100000" y="100000"/>
                                    </p:animScale>
                                    <p:animScale>
                                      <p:cBhvr>
                                        <p:cTn id="24" dur="10">
                                          <p:stCondLst>
                                            <p:cond delay="492"/>
                                          </p:stCondLst>
                                        </p:cTn>
                                        <p:tgtEl>
                                          <p:spTgt spid="16"/>
                                        </p:tgtEl>
                                      </p:cBhvr>
                                      <p:to x="100000" y="80000"/>
                                    </p:animScale>
                                    <p:animScale>
                                      <p:cBhvr>
                                        <p:cTn id="25" dur="62" decel="50000">
                                          <p:stCondLst>
                                            <p:cond delay="502"/>
                                          </p:stCondLst>
                                        </p:cTn>
                                        <p:tgtEl>
                                          <p:spTgt spid="16"/>
                                        </p:tgtEl>
                                      </p:cBhvr>
                                      <p:to x="100000" y="100000"/>
                                    </p:animScale>
                                    <p:animScale>
                                      <p:cBhvr>
                                        <p:cTn id="26" dur="10">
                                          <p:stCondLst>
                                            <p:cond delay="616"/>
                                          </p:stCondLst>
                                        </p:cTn>
                                        <p:tgtEl>
                                          <p:spTgt spid="16"/>
                                        </p:tgtEl>
                                      </p:cBhvr>
                                      <p:to x="100000" y="90000"/>
                                    </p:animScale>
                                    <p:animScale>
                                      <p:cBhvr>
                                        <p:cTn id="27" dur="62" decel="50000">
                                          <p:stCondLst>
                                            <p:cond delay="625"/>
                                          </p:stCondLst>
                                        </p:cTn>
                                        <p:tgtEl>
                                          <p:spTgt spid="16"/>
                                        </p:tgtEl>
                                      </p:cBhvr>
                                      <p:to x="100000" y="100000"/>
                                    </p:animScale>
                                    <p:animScale>
                                      <p:cBhvr>
                                        <p:cTn id="28" dur="10">
                                          <p:stCondLst>
                                            <p:cond delay="678"/>
                                          </p:stCondLst>
                                        </p:cTn>
                                        <p:tgtEl>
                                          <p:spTgt spid="16"/>
                                        </p:tgtEl>
                                      </p:cBhvr>
                                      <p:to x="100000" y="95000"/>
                                    </p:animScale>
                                    <p:animScale>
                                      <p:cBhvr>
                                        <p:cTn id="29" dur="62" decel="50000">
                                          <p:stCondLst>
                                            <p:cond delay="688"/>
                                          </p:stCondLst>
                                        </p:cTn>
                                        <p:tgtEl>
                                          <p:spTgt spid="16"/>
                                        </p:tgtEl>
                                      </p:cBhvr>
                                      <p:to x="100000" y="100000"/>
                                    </p:animScale>
                                  </p:childTnLst>
                                </p:cTn>
                              </p:par>
                              <p:par>
                                <p:cTn id="30" presetID="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1" presetClass="mediacall" presetSubtype="0" fill="hold" nodeType="withEffect">
                                  <p:stCondLst>
                                    <p:cond delay="0"/>
                                  </p:stCondLst>
                                  <p:childTnLst>
                                    <p:cmd type="call" cmd="playFrom(0.0)">
                                      <p:cBhvr>
                                        <p:cTn id="39" dur="40233"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40" fill="hold" display="0">
                  <p:stCondLst>
                    <p:cond delay="indefinite"/>
                  </p:stCondLst>
                </p:cTn>
                <p:tgtEl>
                  <p:spTgt spid="27"/>
                </p:tgtEl>
              </p:cMediaNode>
            </p:video>
            <p:seq concurrent="1" nextAc="seek">
              <p:cTn id="41" restart="whenNotActive" fill="hold" evtFilter="cancelBubble" nodeType="interactiveSeq">
                <p:stCondLst>
                  <p:cond evt="onClick" delay="0">
                    <p:tgtEl>
                      <p:spTgt spid="27"/>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27"/>
                                        </p:tgtEl>
                                      </p:cBhvr>
                                    </p:cmd>
                                  </p:childTnLst>
                                </p:cTn>
                              </p:par>
                            </p:childTnLst>
                          </p:cTn>
                        </p:par>
                      </p:childTnLst>
                    </p:cTn>
                  </p:par>
                </p:childTnLst>
              </p:cTn>
              <p:nextCondLst>
                <p:cond evt="onClick" delay="0">
                  <p:tgtEl>
                    <p:spTgt spid="27"/>
                  </p:tgtEl>
                </p:cond>
              </p:nextCondLst>
            </p:seq>
          </p:childTnLst>
        </p:cTn>
      </p:par>
    </p:tnLst>
    <p:bldLst>
      <p:bldP spid="8"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5B07505-E5AE-C8F8-BABF-367029969868}"/>
              </a:ext>
            </a:extLst>
          </p:cNvPr>
          <p:cNvSpPr txBox="1">
            <a:spLocks noGrp="1"/>
          </p:cNvSpPr>
          <p:nvPr>
            <p:ph type="title"/>
          </p:nvPr>
        </p:nvSpPr>
        <p:spPr>
          <a:xfrm>
            <a:off x="322644" y="527439"/>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技术亮点</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sp>
        <p:nvSpPr>
          <p:cNvPr id="9" name="Download Anything Now a days?…">
            <a:extLst>
              <a:ext uri="{FF2B5EF4-FFF2-40B4-BE49-F238E27FC236}">
                <a16:creationId xmlns:a16="http://schemas.microsoft.com/office/drawing/2014/main" id="{BC934CC3-9175-DE77-158B-A3C407721475}"/>
              </a:ext>
            </a:extLst>
          </p:cNvPr>
          <p:cNvSpPr txBox="1"/>
          <p:nvPr/>
        </p:nvSpPr>
        <p:spPr>
          <a:xfrm>
            <a:off x="3798755" y="1561048"/>
            <a:ext cx="6208845" cy="22006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spcBef>
                <a:spcPts val="600"/>
              </a:spcBef>
              <a:defRPr sz="1200" b="1"/>
            </a:pPr>
            <a:r>
              <a:rPr lang="zh-CN" altLang="en-US" sz="3200" dirty="0">
                <a:solidFill>
                  <a:schemeClr val="accent4"/>
                </a:solidFill>
              </a:rPr>
              <a:t>代码脚本化编程</a:t>
            </a:r>
            <a:endParaRPr lang="en-US" altLang="zh-CN" sz="3200" dirty="0">
              <a:solidFill>
                <a:schemeClr val="accent4"/>
              </a:solidFill>
            </a:endParaRPr>
          </a:p>
          <a:p>
            <a:pPr>
              <a:spcBef>
                <a:spcPts val="600"/>
              </a:spcBef>
              <a:defRPr sz="1000">
                <a:solidFill>
                  <a:srgbClr val="FFFFFF">
                    <a:alpha val="70000"/>
                  </a:srgbClr>
                </a:solidFill>
              </a:defRPr>
            </a:pPr>
            <a:r>
              <a:rPr lang="zh-CN" altLang="en-US" sz="2400" dirty="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latin typeface="楷体" panose="02010609060101010101" pitchFamily="49" charset="-122"/>
                <a:ea typeface="楷体" panose="02010609060101010101" pitchFamily="49" charset="-122"/>
              </a:rPr>
              <a:t>易开源供他人使用，促进相关技术的传播</a:t>
            </a:r>
            <a:endParaRPr lang="en-US" altLang="zh-CN" sz="2400" dirty="0">
              <a:solidFill>
                <a:schemeClr val="tx1"/>
              </a:solidFill>
              <a:latin typeface="楷体" panose="02010609060101010101" pitchFamily="49" charset="-122"/>
              <a:ea typeface="楷体" panose="02010609060101010101" pitchFamily="49" charset="-122"/>
            </a:endParaRPr>
          </a:p>
          <a:p>
            <a:pPr>
              <a:spcBef>
                <a:spcPts val="600"/>
              </a:spcBef>
              <a:defRPr sz="1000">
                <a:solidFill>
                  <a:srgbClr val="FFFFFF">
                    <a:alpha val="70000"/>
                  </a:srgbClr>
                </a:solidFill>
              </a:defRPr>
            </a:pPr>
            <a:r>
              <a:rPr lang="zh-CN" altLang="en-US" sz="2400" dirty="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latin typeface="楷体" panose="02010609060101010101" pitchFamily="49" charset="-122"/>
                <a:ea typeface="楷体" panose="02010609060101010101" pitchFamily="49" charset="-122"/>
              </a:rPr>
              <a:t>可以被嵌入交互式的编程环境，让学生在观看的同时动手实践，亲自修改参数观察变化</a:t>
            </a:r>
            <a:endParaRPr lang="en-US" altLang="zh-CN" sz="2400" dirty="0">
              <a:solidFill>
                <a:schemeClr val="tx1"/>
              </a:solidFill>
              <a:latin typeface="楷体" panose="02010609060101010101" pitchFamily="49" charset="-122"/>
              <a:ea typeface="楷体" panose="02010609060101010101" pitchFamily="49" charset="-122"/>
            </a:endParaRPr>
          </a:p>
          <a:p>
            <a:pPr>
              <a:spcBef>
                <a:spcPts val="600"/>
              </a:spcBef>
              <a:defRPr sz="1200" b="1"/>
            </a:pPr>
            <a:endParaRPr sz="2400" dirty="0">
              <a:solidFill>
                <a:srgbClr val="05050F"/>
              </a:solidFill>
              <a:latin typeface="楷体" panose="02010609060101010101" pitchFamily="49" charset="-122"/>
              <a:ea typeface="楷体" panose="02010609060101010101" pitchFamily="49" charset="-122"/>
            </a:endParaRPr>
          </a:p>
        </p:txBody>
      </p:sp>
      <p:sp>
        <p:nvSpPr>
          <p:cNvPr id="2" name="TextBox">
            <a:extLst>
              <a:ext uri="{FF2B5EF4-FFF2-40B4-BE49-F238E27FC236}">
                <a16:creationId xmlns:a16="http://schemas.microsoft.com/office/drawing/2014/main" id="{ABE4A350-FE9A-EAC8-751A-B2DD95C8F2CF}"/>
              </a:ext>
            </a:extLst>
          </p:cNvPr>
          <p:cNvSpPr txBox="1"/>
          <p:nvPr/>
        </p:nvSpPr>
        <p:spPr>
          <a:xfrm>
            <a:off x="3798755" y="3488940"/>
            <a:ext cx="6208845" cy="2612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nSpc>
                <a:spcPct val="120000"/>
              </a:lnSpc>
              <a:spcBef>
                <a:spcPts val="600"/>
              </a:spcBef>
              <a:defRPr sz="1200" b="1"/>
            </a:pPr>
            <a:r>
              <a:rPr lang="en-US" altLang="zh-CN" sz="3200" dirty="0">
                <a:solidFill>
                  <a:schemeClr val="accent1"/>
                </a:solidFill>
                <a:effectLst/>
              </a:rPr>
              <a:t>AI </a:t>
            </a:r>
            <a:r>
              <a:rPr lang="zh-CN" altLang="en-US" sz="3200" dirty="0">
                <a:solidFill>
                  <a:schemeClr val="accent1"/>
                </a:solidFill>
                <a:effectLst/>
              </a:rPr>
              <a:t>配音尝试</a:t>
            </a:r>
            <a:endParaRPr sz="3200" dirty="0">
              <a:solidFill>
                <a:schemeClr val="accent1"/>
              </a:solidFill>
              <a:effectLst/>
            </a:endParaRPr>
          </a:p>
          <a:p>
            <a:pPr>
              <a:lnSpc>
                <a:spcPct val="120000"/>
              </a:lnSpc>
              <a:spcBef>
                <a:spcPts val="600"/>
              </a:spcBef>
              <a:defRPr sz="1000">
                <a:solidFill>
                  <a:srgbClr val="FFFFFF">
                    <a:alpha val="70000"/>
                  </a:srgbClr>
                </a:solidFill>
              </a:defRPr>
            </a:pPr>
            <a:r>
              <a:rPr lang="zh-CN" altLang="en-US" sz="2400" dirty="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latin typeface="楷体" panose="02010609060101010101" pitchFamily="49" charset="-122"/>
                <a:ea typeface="楷体" panose="02010609060101010101" pitchFamily="49" charset="-122"/>
              </a:rPr>
              <a:t>底噪小</a:t>
            </a:r>
            <a:endParaRPr lang="en-US" altLang="zh-CN" sz="24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defRPr sz="1000">
                <a:solidFill>
                  <a:srgbClr val="FFFFFF">
                    <a:alpha val="70000"/>
                  </a:srgbClr>
                </a:solidFill>
              </a:defRPr>
            </a:pPr>
            <a:r>
              <a:rPr lang="zh-CN" altLang="en-US" sz="2400" dirty="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latin typeface="楷体" panose="02010609060101010101" pitchFamily="49" charset="-122"/>
                <a:ea typeface="楷体" panose="02010609060101010101" pitchFamily="49" charset="-122"/>
              </a:rPr>
              <a:t>输出声音质量稳定统一</a:t>
            </a:r>
            <a:endParaRPr lang="en-US" altLang="zh-CN" sz="24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defRPr sz="1000">
                <a:solidFill>
                  <a:srgbClr val="FFFFFF">
                    <a:alpha val="70000"/>
                  </a:srgbClr>
                </a:solidFill>
              </a:defRPr>
            </a:pPr>
            <a:r>
              <a:rPr lang="zh-CN" altLang="en-US" sz="2400" dirty="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latin typeface="楷体" panose="02010609060101010101" pitchFamily="49" charset="-122"/>
                <a:ea typeface="楷体" panose="02010609060101010101" pitchFamily="49" charset="-122"/>
              </a:rPr>
              <a:t>避免人声讲课过多声音嘶哑的问题</a:t>
            </a:r>
            <a:endParaRPr lang="en-US" altLang="zh-CN" sz="24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defRPr sz="1000">
                <a:solidFill>
                  <a:srgbClr val="FFFFFF">
                    <a:alpha val="70000"/>
                  </a:srgbClr>
                </a:solidFill>
              </a:defRPr>
            </a:pPr>
            <a:r>
              <a:rPr lang="zh-CN" altLang="en-US" sz="2400" dirty="0">
                <a:solidFill>
                  <a:schemeClr val="tx1"/>
                </a:solidFill>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latin typeface="楷体" panose="02010609060101010101" pitchFamily="49" charset="-122"/>
                <a:ea typeface="楷体" panose="02010609060101010101" pitchFamily="49" charset="-122"/>
              </a:rPr>
              <a:t>当下教育教学的一种创新性探索</a:t>
            </a:r>
            <a:endParaRPr lang="en-US" altLang="zh-CN" sz="2400" dirty="0">
              <a:solidFill>
                <a:schemeClr val="tx1"/>
              </a:solidFill>
              <a:effectLst/>
              <a:latin typeface="楷体" panose="02010609060101010101" pitchFamily="49" charset="-122"/>
              <a:ea typeface="楷体" panose="02010609060101010101" pitchFamily="49" charset="-122"/>
            </a:endParaRPr>
          </a:p>
        </p:txBody>
      </p:sp>
      <p:pic>
        <p:nvPicPr>
          <p:cNvPr id="14" name="图形 13" descr="Web 设计 纯色填充">
            <a:extLst>
              <a:ext uri="{FF2B5EF4-FFF2-40B4-BE49-F238E27FC236}">
                <a16:creationId xmlns:a16="http://schemas.microsoft.com/office/drawing/2014/main" id="{CC054F95-51BE-85A8-3AF2-BE150CA4C6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3871" y="1754873"/>
            <a:ext cx="914400" cy="914400"/>
          </a:xfrm>
          <a:prstGeom prst="rect">
            <a:avLst/>
          </a:prstGeom>
        </p:spPr>
      </p:pic>
      <p:pic>
        <p:nvPicPr>
          <p:cNvPr id="18" name="图形 17" descr="人工智能 轮廓">
            <a:extLst>
              <a:ext uri="{FF2B5EF4-FFF2-40B4-BE49-F238E27FC236}">
                <a16:creationId xmlns:a16="http://schemas.microsoft.com/office/drawing/2014/main" id="{10B0FFE8-CD89-FA2D-F16D-8818FD618B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3663" y="4289276"/>
            <a:ext cx="914400" cy="914400"/>
          </a:xfrm>
          <a:prstGeom prst="rect">
            <a:avLst/>
          </a:prstGeom>
        </p:spPr>
      </p:pic>
    </p:spTree>
    <p:extLst>
      <p:ext uri="{BB962C8B-B14F-4D97-AF65-F5344CB8AC3E}">
        <p14:creationId xmlns:p14="http://schemas.microsoft.com/office/powerpoint/2010/main" val="10786447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par>
                                <p:cTn id="9" presetID="2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edge">
                                      <p:cBhvr>
                                        <p:cTn id="11" dur="500"/>
                                        <p:tgtEl>
                                          <p:spTgt spid="9"/>
                                        </p:tgtEl>
                                      </p:cBhvr>
                                    </p:animEffect>
                                  </p:childTnLst>
                                </p:cTn>
                              </p:par>
                              <p:par>
                                <p:cTn id="12" presetID="2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edge">
                                      <p:cBhvr>
                                        <p:cTn id="14" dur="500"/>
                                        <p:tgtEl>
                                          <p:spTgt spid="14"/>
                                        </p:tgtEl>
                                      </p:cBhvr>
                                    </p:animEffect>
                                  </p:childTnLst>
                                </p:cTn>
                              </p:par>
                              <p:par>
                                <p:cTn id="15" presetID="2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edge">
                                      <p:cBhvr>
                                        <p:cTn id="17" dur="500"/>
                                        <p:tgtEl>
                                          <p:spTgt spid="18"/>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edg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ounded Rectangle"/>
          <p:cNvSpPr/>
          <p:nvPr/>
        </p:nvSpPr>
        <p:spPr>
          <a:xfrm>
            <a:off x="656232" y="1581672"/>
            <a:ext cx="4819569" cy="4656429"/>
          </a:xfrm>
          <a:prstGeom prst="roundRect">
            <a:avLst>
              <a:gd name="adj" fmla="val 12568"/>
            </a:avLst>
          </a:prstGeom>
          <a:solidFill>
            <a:srgbClr val="11112F"/>
          </a:solidFill>
          <a:ln w="12700" cap="flat">
            <a:noFill/>
            <a:miter lim="400000"/>
          </a:ln>
          <a:effectLst/>
        </p:spPr>
        <p:txBody>
          <a:bodyPr wrap="square" lIns="45719" tIns="45719" rIns="45719" bIns="45719" numCol="1" anchor="t">
            <a:noAutofit/>
          </a:bodyPr>
          <a:lstStyle/>
          <a:p>
            <a:pPr>
              <a:lnSpc>
                <a:spcPct val="120000"/>
              </a:lnSpc>
              <a:spcBef>
                <a:spcPts val="1200"/>
              </a:spcBef>
              <a:defRPr>
                <a:solidFill>
                  <a:srgbClr val="05050F"/>
                </a:solidFill>
              </a:defRPr>
            </a:pPr>
            <a:endParaRPr dirty="0"/>
          </a:p>
        </p:txBody>
      </p:sp>
      <p:sp>
        <p:nvSpPr>
          <p:cNvPr id="273" name="Download Anything Now a days?…"/>
          <p:cNvSpPr txBox="1"/>
          <p:nvPr/>
        </p:nvSpPr>
        <p:spPr>
          <a:xfrm>
            <a:off x="1068349" y="4177382"/>
            <a:ext cx="6004445" cy="7478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defRPr sz="1200" b="1"/>
            </a:pPr>
            <a:r>
              <a:rPr lang="zh-CN" altLang="en-US" sz="5400" b="1" dirty="0">
                <a:gradFill flip="none" rotWithShape="1">
                  <a:gsLst>
                    <a:gs pos="0">
                      <a:schemeClr val="accent1"/>
                    </a:gs>
                    <a:gs pos="100000">
                      <a:schemeClr val="accent2"/>
                    </a:gs>
                  </a:gsLst>
                  <a:lin ang="0" scaled="0"/>
                </a:gradFill>
                <a:effectLst>
                  <a:reflection blurRad="6350" stA="50000" endA="300" endPos="50000" dist="101600" dir="5400000" sy="-100000" algn="bl" rotWithShape="0"/>
                </a:effectLst>
              </a:rPr>
              <a:t>未来展望</a:t>
            </a:r>
            <a:endParaRPr sz="5400" b="1" dirty="0">
              <a:gradFill flip="none" rotWithShape="1">
                <a:gsLst>
                  <a:gs pos="0">
                    <a:schemeClr val="accent1"/>
                  </a:gs>
                  <a:gs pos="100000">
                    <a:schemeClr val="accent2"/>
                  </a:gs>
                </a:gsLst>
                <a:lin ang="0" scaled="0"/>
              </a:gradFill>
              <a:effectLst>
                <a:reflection blurRad="6350" stA="50000" endA="300" endPos="50000" dist="101600" dir="5400000" sy="-100000" algn="bl" rotWithShape="0"/>
              </a:effectLst>
            </a:endParaRPr>
          </a:p>
        </p:txBody>
      </p:sp>
      <p:pic>
        <p:nvPicPr>
          <p:cNvPr id="36" name="图形 35" descr="打勾的复选框 纯色填充">
            <a:extLst>
              <a:ext uri="{FF2B5EF4-FFF2-40B4-BE49-F238E27FC236}">
                <a16:creationId xmlns:a16="http://schemas.microsoft.com/office/drawing/2014/main" id="{EE1416AF-1C06-600A-1BF0-FBC8AABDEB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749" y="619899"/>
            <a:ext cx="609600" cy="609600"/>
          </a:xfrm>
          <a:prstGeom prst="rect">
            <a:avLst/>
          </a:prstGeom>
        </p:spPr>
      </p:pic>
      <p:grpSp>
        <p:nvGrpSpPr>
          <p:cNvPr id="7" name="组合 6">
            <a:extLst>
              <a:ext uri="{FF2B5EF4-FFF2-40B4-BE49-F238E27FC236}">
                <a16:creationId xmlns:a16="http://schemas.microsoft.com/office/drawing/2014/main" id="{7FE72807-0C20-FB63-1145-DB96F4815FD6}"/>
              </a:ext>
            </a:extLst>
          </p:cNvPr>
          <p:cNvGrpSpPr/>
          <p:nvPr/>
        </p:nvGrpSpPr>
        <p:grpSpPr>
          <a:xfrm>
            <a:off x="1040488" y="2070361"/>
            <a:ext cx="1716963" cy="1542098"/>
            <a:chOff x="5523134" y="2275909"/>
            <a:chExt cx="400598" cy="400597"/>
          </a:xfrm>
        </p:grpSpPr>
        <p:sp>
          <p:nvSpPr>
            <p:cNvPr id="5" name="Rounded Rectangle">
              <a:extLst>
                <a:ext uri="{FF2B5EF4-FFF2-40B4-BE49-F238E27FC236}">
                  <a16:creationId xmlns:a16="http://schemas.microsoft.com/office/drawing/2014/main" id="{19C573C0-B897-30B9-046A-2636C613F577}"/>
                </a:ext>
              </a:extLst>
            </p:cNvPr>
            <p:cNvSpPr/>
            <p:nvPr/>
          </p:nvSpPr>
          <p:spPr>
            <a:xfrm>
              <a:off x="5523134" y="2275909"/>
              <a:ext cx="400598" cy="400597"/>
            </a:xfrm>
            <a:prstGeom prst="roundRect">
              <a:avLst>
                <a:gd name="adj" fmla="val 25596"/>
              </a:avLst>
            </a:prstGeom>
            <a:solidFill>
              <a:schemeClr val="accent3"/>
            </a:solidFill>
            <a:ln w="12700" cap="flat">
              <a:noFill/>
              <a:miter lim="400000"/>
            </a:ln>
            <a:effectLst>
              <a:outerShdw blurRad="254000" dist="63500" dir="5400000" rotWithShape="0">
                <a:schemeClr val="accent2">
                  <a:alpha val="20000"/>
                </a:schemeClr>
              </a:outerShdw>
            </a:effectLst>
          </p:spPr>
          <p:txBody>
            <a:bodyPr wrap="square" lIns="45719" tIns="45719" rIns="45719" bIns="45719" numCol="1" anchor="ctr">
              <a:noAutofit/>
            </a:bodyPr>
            <a:lstStyle/>
            <a:p>
              <a:pPr algn="ctr">
                <a:defRPr>
                  <a:solidFill>
                    <a:srgbClr val="05050F"/>
                  </a:solidFill>
                </a:defRPr>
              </a:pPr>
              <a:endParaRPr dirty="0"/>
            </a:p>
          </p:txBody>
        </p:sp>
        <p:sp>
          <p:nvSpPr>
            <p:cNvPr id="6" name="02">
              <a:extLst>
                <a:ext uri="{FF2B5EF4-FFF2-40B4-BE49-F238E27FC236}">
                  <a16:creationId xmlns:a16="http://schemas.microsoft.com/office/drawing/2014/main" id="{52668176-8EB9-C0FE-1ADD-7296D3852CA9}"/>
                </a:ext>
              </a:extLst>
            </p:cNvPr>
            <p:cNvSpPr txBox="1"/>
            <p:nvPr/>
          </p:nvSpPr>
          <p:spPr>
            <a:xfrm>
              <a:off x="5553165" y="2388260"/>
              <a:ext cx="340535" cy="1758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400" b="1"/>
              </a:lvl1pPr>
            </a:lstStyle>
            <a:p>
              <a:r>
                <a:rPr sz="4400" dirty="0"/>
                <a:t>0</a:t>
              </a:r>
              <a:r>
                <a:rPr lang="en-US" sz="4400" dirty="0"/>
                <a:t>3</a:t>
              </a:r>
              <a:endParaRPr sz="4400" dirty="0"/>
            </a:p>
          </p:txBody>
        </p:sp>
      </p:grpSp>
      <p:pic>
        <p:nvPicPr>
          <p:cNvPr id="2050" name="Picture 2" descr="三角形 三角">
            <a:extLst>
              <a:ext uri="{FF2B5EF4-FFF2-40B4-BE49-F238E27FC236}">
                <a16:creationId xmlns:a16="http://schemas.microsoft.com/office/drawing/2014/main" id="{8DF00168-10CA-C82A-D327-5869F278D6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4871" y="0"/>
            <a:ext cx="7037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7666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p:cNvSpPr txBox="1"/>
          <p:nvPr/>
        </p:nvSpPr>
        <p:spPr>
          <a:xfrm>
            <a:off x="3918277" y="3429000"/>
            <a:ext cx="6054398" cy="2828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nSpc>
                <a:spcPct val="120000"/>
              </a:lnSpc>
              <a:spcBef>
                <a:spcPts val="600"/>
              </a:spcBef>
              <a:defRPr sz="1200" b="1"/>
            </a:pPr>
            <a:r>
              <a:rPr lang="en-US" altLang="zh-CN" sz="2800" dirty="0">
                <a:solidFill>
                  <a:schemeClr val="accent1"/>
                </a:solidFill>
                <a:effectLst/>
                <a:latin typeface="Times New Roman" panose="02020603050405020304" pitchFamily="18" charset="0"/>
                <a:cs typeface="Times New Roman" panose="02020603050405020304" pitchFamily="18" charset="0"/>
              </a:rPr>
              <a:t>AI</a:t>
            </a:r>
            <a:r>
              <a:rPr lang="en-US" altLang="zh-CN" sz="2800" dirty="0">
                <a:solidFill>
                  <a:schemeClr val="accent1"/>
                </a:solidFill>
                <a:effectLst/>
              </a:rPr>
              <a:t> </a:t>
            </a:r>
            <a:r>
              <a:rPr lang="zh-CN" altLang="en-US" sz="2800" dirty="0">
                <a:solidFill>
                  <a:schemeClr val="accent1"/>
                </a:solidFill>
                <a:effectLst/>
              </a:rPr>
              <a:t>配音改进</a:t>
            </a:r>
            <a:endParaRPr sz="2800" dirty="0">
              <a:solidFill>
                <a:schemeClr val="accent1"/>
              </a:solidFill>
              <a:effectLst/>
            </a:endParaRPr>
          </a:p>
          <a:p>
            <a:pPr>
              <a:lnSpc>
                <a:spcPct val="120000"/>
              </a:lnSpc>
              <a:spcBef>
                <a:spcPts val="600"/>
              </a:spcBef>
              <a:defRPr sz="1000">
                <a:solidFill>
                  <a:srgbClr val="FFFFFF">
                    <a:alpha val="70000"/>
                  </a:srgbClr>
                </a:solidFill>
              </a:defRPr>
            </a:pPr>
            <a:r>
              <a:rPr lang="en-US" altLang="zh-CN" sz="2400" dirty="0">
                <a:solidFill>
                  <a:schemeClr val="tx1"/>
                </a:solidFill>
                <a:effectLst>
                  <a:glow>
                    <a:schemeClr val="tx1">
                      <a:alpha val="30000"/>
                    </a:schemeClr>
                  </a:glow>
                </a:effectLst>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AI</a:t>
            </a:r>
            <a:r>
              <a:rPr lang="en-US" altLang="zh-CN" sz="2400" dirty="0">
                <a:solidFill>
                  <a:schemeClr val="tx1"/>
                </a:solidFill>
                <a:effectLst>
                  <a:glow>
                    <a:schemeClr val="tx1">
                      <a:alpha val="30000"/>
                    </a:schemeClr>
                  </a:glow>
                </a:effectLst>
                <a:latin typeface="楷体" panose="02010609060101010101" pitchFamily="49" charset="-122"/>
                <a:ea typeface="楷体" panose="02010609060101010101" pitchFamily="49" charset="-122"/>
                <a:sym typeface="Wingdings" panose="05000000000000000000" pitchFamily="2" charset="2"/>
              </a:rPr>
              <a:t> </a:t>
            </a:r>
            <a:r>
              <a:rPr lang="zh-CN" altLang="en-US" sz="2400" dirty="0">
                <a:solidFill>
                  <a:schemeClr val="tx1"/>
                </a:solidFill>
                <a:latin typeface="楷体" panose="02010609060101010101" pitchFamily="49" charset="-122"/>
                <a:ea typeface="楷体" panose="02010609060101010101" pitchFamily="49" charset="-122"/>
              </a:rPr>
              <a:t>配音尽管解放了工作量，但目前使用到的模型仍略显生硬，未来需进一步提高语音质量和情感表达能力，例如增加语气停顿等功能。</a:t>
            </a:r>
          </a:p>
          <a:p>
            <a:pPr>
              <a:lnSpc>
                <a:spcPct val="120000"/>
              </a:lnSpc>
              <a:spcBef>
                <a:spcPts val="600"/>
              </a:spcBef>
              <a:defRPr sz="1000">
                <a:solidFill>
                  <a:srgbClr val="FFFFFF">
                    <a:alpha val="70000"/>
                  </a:srgbClr>
                </a:solidFill>
              </a:defRPr>
            </a:pPr>
            <a:endParaRPr lang="en-US" altLang="zh-CN" sz="2400" b="1" dirty="0">
              <a:solidFill>
                <a:srgbClr val="9FEFFF"/>
              </a:solidFill>
              <a:latin typeface="楷体" panose="02010609060101010101" pitchFamily="49" charset="-122"/>
              <a:ea typeface="楷体" panose="02010609060101010101" pitchFamily="49" charset="-122"/>
            </a:endParaRPr>
          </a:p>
        </p:txBody>
      </p:sp>
      <p:sp>
        <p:nvSpPr>
          <p:cNvPr id="126" name="Title"/>
          <p:cNvSpPr txBox="1">
            <a:spLocks noGrp="1"/>
          </p:cNvSpPr>
          <p:nvPr>
            <p:ph type="title"/>
          </p:nvPr>
        </p:nvSpPr>
        <p:spPr>
          <a:xfrm>
            <a:off x="1028700" y="533400"/>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未来展望</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pic>
        <p:nvPicPr>
          <p:cNvPr id="25" name="图形 24" descr="复选标记 纯色填充">
            <a:extLst>
              <a:ext uri="{FF2B5EF4-FFF2-40B4-BE49-F238E27FC236}">
                <a16:creationId xmlns:a16="http://schemas.microsoft.com/office/drawing/2014/main" id="{44671914-309A-E187-CB4A-6504EA15AD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714624" y="1630497"/>
            <a:ext cx="758774" cy="758774"/>
          </a:xfrm>
          <a:prstGeom prst="rect">
            <a:avLst/>
          </a:prstGeom>
          <a:effectLst>
            <a:glow rad="63500">
              <a:schemeClr val="accent1">
                <a:satMod val="175000"/>
                <a:alpha val="40000"/>
              </a:schemeClr>
            </a:glow>
          </a:effectLst>
        </p:spPr>
      </p:pic>
      <p:sp>
        <p:nvSpPr>
          <p:cNvPr id="26" name="Download Anything Now a days?…">
            <a:extLst>
              <a:ext uri="{FF2B5EF4-FFF2-40B4-BE49-F238E27FC236}">
                <a16:creationId xmlns:a16="http://schemas.microsoft.com/office/drawing/2014/main" id="{3CC15F43-394C-EA40-5974-7581D6F8FB98}"/>
              </a:ext>
            </a:extLst>
          </p:cNvPr>
          <p:cNvSpPr txBox="1"/>
          <p:nvPr/>
        </p:nvSpPr>
        <p:spPr>
          <a:xfrm>
            <a:off x="3918276" y="1738626"/>
            <a:ext cx="6054398" cy="14215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120000"/>
              </a:lnSpc>
              <a:spcBef>
                <a:spcPts val="1200"/>
              </a:spcBef>
              <a:defRPr sz="1200" b="1"/>
            </a:pPr>
            <a:r>
              <a:rPr lang="zh-CN" altLang="en-US" sz="2800" dirty="0">
                <a:solidFill>
                  <a:schemeClr val="accent3"/>
                </a:solidFill>
              </a:rPr>
              <a:t>尝试嵌入交互式的编程环境</a:t>
            </a:r>
            <a:endParaRPr lang="en-US" altLang="zh-CN" sz="2800" dirty="0">
              <a:solidFill>
                <a:schemeClr val="accent3"/>
              </a:solidFill>
            </a:endParaRPr>
          </a:p>
          <a:p>
            <a:pPr>
              <a:lnSpc>
                <a:spcPct val="120000"/>
              </a:lnSpc>
              <a:spcBef>
                <a:spcPts val="600"/>
              </a:spcBef>
              <a:defRPr sz="1200" b="1"/>
            </a:pPr>
            <a:r>
              <a:rPr lang="zh-CN" altLang="en-US" sz="2400" dirty="0">
                <a:solidFill>
                  <a:schemeClr val="tx1"/>
                </a:solidFill>
                <a:latin typeface="楷体" panose="02010609060101010101" pitchFamily="49" charset="-122"/>
                <a:ea typeface="楷体" panose="02010609060101010101" pitchFamily="49" charset="-122"/>
              </a:rPr>
              <a:t>学生在观看的同时动手实践，亲自修改参数观察变化，提高教学的参与感和亲和力</a:t>
            </a:r>
            <a:endParaRPr sz="2400" dirty="0">
              <a:solidFill>
                <a:schemeClr val="tx1"/>
              </a:solidFill>
              <a:latin typeface="楷体" panose="02010609060101010101" pitchFamily="49" charset="-122"/>
              <a:ea typeface="楷体" panose="02010609060101010101" pitchFamily="49" charset="-122"/>
            </a:endParaRPr>
          </a:p>
        </p:txBody>
      </p:sp>
      <p:pic>
        <p:nvPicPr>
          <p:cNvPr id="27" name="图形 26" descr="复选标记 纯色填充">
            <a:extLst>
              <a:ext uri="{FF2B5EF4-FFF2-40B4-BE49-F238E27FC236}">
                <a16:creationId xmlns:a16="http://schemas.microsoft.com/office/drawing/2014/main" id="{14CE8FA7-A9A6-BEFB-1AD6-2A50C2B117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714624" y="3283583"/>
            <a:ext cx="758774" cy="758774"/>
          </a:xfrm>
          <a:prstGeom prst="rect">
            <a:avLst/>
          </a:prstGeom>
          <a:effectLst>
            <a:glow rad="63500">
              <a:schemeClr val="accent3">
                <a:satMod val="175000"/>
                <a:alpha val="40000"/>
              </a:schemeClr>
            </a:glow>
          </a:effectLst>
        </p:spPr>
      </p:pic>
    </p:spTree>
    <p:extLst>
      <p:ext uri="{BB962C8B-B14F-4D97-AF65-F5344CB8AC3E}">
        <p14:creationId xmlns:p14="http://schemas.microsoft.com/office/powerpoint/2010/main" val="24476848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250" fill="hold"/>
                                        <p:tgtEl>
                                          <p:spTgt spid="27"/>
                                        </p:tgtEl>
                                        <p:attrNameLst>
                                          <p:attrName>ppt_w</p:attrName>
                                        </p:attrNameLst>
                                      </p:cBhvr>
                                      <p:tavLst>
                                        <p:tav tm="0">
                                          <p:val>
                                            <p:fltVal val="0"/>
                                          </p:val>
                                        </p:tav>
                                        <p:tav tm="100000">
                                          <p:val>
                                            <p:strVal val="#ppt_w"/>
                                          </p:val>
                                        </p:tav>
                                      </p:tavLst>
                                    </p:anim>
                                    <p:anim calcmode="lin" valueType="num">
                                      <p:cBhvr>
                                        <p:cTn id="8" dur="250" fill="hold"/>
                                        <p:tgtEl>
                                          <p:spTgt spid="27"/>
                                        </p:tgtEl>
                                        <p:attrNameLst>
                                          <p:attrName>ppt_h</p:attrName>
                                        </p:attrNameLst>
                                      </p:cBhvr>
                                      <p:tavLst>
                                        <p:tav tm="0">
                                          <p:val>
                                            <p:fltVal val="0"/>
                                          </p:val>
                                        </p:tav>
                                        <p:tav tm="100000">
                                          <p:val>
                                            <p:strVal val="#ppt_h"/>
                                          </p:val>
                                        </p:tav>
                                      </p:tavLst>
                                    </p:anim>
                                    <p:anim calcmode="lin" valueType="num">
                                      <p:cBhvr>
                                        <p:cTn id="9" dur="250" fill="hold"/>
                                        <p:tgtEl>
                                          <p:spTgt spid="27"/>
                                        </p:tgtEl>
                                        <p:attrNameLst>
                                          <p:attrName>style.rotation</p:attrName>
                                        </p:attrNameLst>
                                      </p:cBhvr>
                                      <p:tavLst>
                                        <p:tav tm="0">
                                          <p:val>
                                            <p:fltVal val="90"/>
                                          </p:val>
                                        </p:tav>
                                        <p:tav tm="100000">
                                          <p:val>
                                            <p:fltVal val="0"/>
                                          </p:val>
                                        </p:tav>
                                      </p:tavLst>
                                    </p:anim>
                                    <p:animEffect transition="in" filter="fade">
                                      <p:cBhvr>
                                        <p:cTn id="10" dur="250"/>
                                        <p:tgtEl>
                                          <p:spTgt spid="2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additive="base">
                                        <p:cTn id="13" dur="250" fill="hold"/>
                                        <p:tgtEl>
                                          <p:spTgt spid="126"/>
                                        </p:tgtEl>
                                        <p:attrNameLst>
                                          <p:attrName>ppt_x</p:attrName>
                                        </p:attrNameLst>
                                      </p:cBhvr>
                                      <p:tavLst>
                                        <p:tav tm="0">
                                          <p:val>
                                            <p:strVal val="0-#ppt_w/2"/>
                                          </p:val>
                                        </p:tav>
                                        <p:tav tm="100000">
                                          <p:val>
                                            <p:strVal val="#ppt_x"/>
                                          </p:val>
                                        </p:tav>
                                      </p:tavLst>
                                    </p:anim>
                                    <p:anim calcmode="lin" valueType="num">
                                      <p:cBhvr additive="base">
                                        <p:cTn id="14" dur="250" fill="hold"/>
                                        <p:tgtEl>
                                          <p:spTgt spid="126"/>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250" fill="hold"/>
                                        <p:tgtEl>
                                          <p:spTgt spid="25"/>
                                        </p:tgtEl>
                                        <p:attrNameLst>
                                          <p:attrName>ppt_w</p:attrName>
                                        </p:attrNameLst>
                                      </p:cBhvr>
                                      <p:tavLst>
                                        <p:tav tm="0">
                                          <p:val>
                                            <p:fltVal val="0"/>
                                          </p:val>
                                        </p:tav>
                                        <p:tav tm="100000">
                                          <p:val>
                                            <p:strVal val="#ppt_w"/>
                                          </p:val>
                                        </p:tav>
                                      </p:tavLst>
                                    </p:anim>
                                    <p:anim calcmode="lin" valueType="num">
                                      <p:cBhvr>
                                        <p:cTn id="18" dur="250" fill="hold"/>
                                        <p:tgtEl>
                                          <p:spTgt spid="25"/>
                                        </p:tgtEl>
                                        <p:attrNameLst>
                                          <p:attrName>ppt_h</p:attrName>
                                        </p:attrNameLst>
                                      </p:cBhvr>
                                      <p:tavLst>
                                        <p:tav tm="0">
                                          <p:val>
                                            <p:fltVal val="0"/>
                                          </p:val>
                                        </p:tav>
                                        <p:tav tm="100000">
                                          <p:val>
                                            <p:strVal val="#ppt_h"/>
                                          </p:val>
                                        </p:tav>
                                      </p:tavLst>
                                    </p:anim>
                                    <p:anim calcmode="lin" valueType="num">
                                      <p:cBhvr>
                                        <p:cTn id="19" dur="250" fill="hold"/>
                                        <p:tgtEl>
                                          <p:spTgt spid="25"/>
                                        </p:tgtEl>
                                        <p:attrNameLst>
                                          <p:attrName>style.rotation</p:attrName>
                                        </p:attrNameLst>
                                      </p:cBhvr>
                                      <p:tavLst>
                                        <p:tav tm="0">
                                          <p:val>
                                            <p:fltVal val="90"/>
                                          </p:val>
                                        </p:tav>
                                        <p:tav tm="100000">
                                          <p:val>
                                            <p:fltVal val="0"/>
                                          </p:val>
                                        </p:tav>
                                      </p:tavLst>
                                    </p:anim>
                                    <p:animEffect transition="in" filter="fade">
                                      <p:cBhvr>
                                        <p:cTn id="20" dur="250"/>
                                        <p:tgtEl>
                                          <p:spTgt spid="2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500"/>
                                        <p:tgtEl>
                                          <p:spTgt spid="104"/>
                                        </p:tgtEl>
                                      </p:cBhvr>
                                    </p:animEffect>
                                    <p:anim calcmode="lin" valueType="num">
                                      <p:cBhvr>
                                        <p:cTn id="29" dur="500" fill="hold"/>
                                        <p:tgtEl>
                                          <p:spTgt spid="104"/>
                                        </p:tgtEl>
                                        <p:attrNameLst>
                                          <p:attrName>ppt_x</p:attrName>
                                        </p:attrNameLst>
                                      </p:cBhvr>
                                      <p:tavLst>
                                        <p:tav tm="0">
                                          <p:val>
                                            <p:strVal val="#ppt_x"/>
                                          </p:val>
                                        </p:tav>
                                        <p:tav tm="100000">
                                          <p:val>
                                            <p:strVal val="#ppt_x"/>
                                          </p:val>
                                        </p:tav>
                                      </p:tavLst>
                                    </p:anim>
                                    <p:anim calcmode="lin" valueType="num">
                                      <p:cBhvr>
                                        <p:cTn id="30" dur="5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26"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ounded Rectangle"/>
          <p:cNvSpPr/>
          <p:nvPr/>
        </p:nvSpPr>
        <p:spPr>
          <a:xfrm>
            <a:off x="656232" y="1581673"/>
            <a:ext cx="5350868" cy="4069828"/>
          </a:xfrm>
          <a:prstGeom prst="roundRect">
            <a:avLst>
              <a:gd name="adj" fmla="val 12568"/>
            </a:avLst>
          </a:prstGeom>
          <a:solidFill>
            <a:srgbClr val="11112F"/>
          </a:solidFill>
          <a:ln w="12700" cap="flat">
            <a:noFill/>
            <a:miter lim="400000"/>
          </a:ln>
          <a:effectLst/>
        </p:spPr>
        <p:txBody>
          <a:bodyPr wrap="square" lIns="45719" tIns="45719" rIns="45719" bIns="45719" numCol="1" anchor="t">
            <a:noAutofit/>
          </a:bodyPr>
          <a:lstStyle/>
          <a:p>
            <a:pPr>
              <a:lnSpc>
                <a:spcPct val="120000"/>
              </a:lnSpc>
              <a:spcBef>
                <a:spcPts val="1200"/>
              </a:spcBef>
              <a:defRPr>
                <a:solidFill>
                  <a:srgbClr val="05050F"/>
                </a:solidFill>
              </a:defRPr>
            </a:pPr>
            <a:endParaRPr dirty="0"/>
          </a:p>
        </p:txBody>
      </p:sp>
      <p:sp>
        <p:nvSpPr>
          <p:cNvPr id="273" name="Download Anything Now a days?…"/>
          <p:cNvSpPr txBox="1"/>
          <p:nvPr/>
        </p:nvSpPr>
        <p:spPr>
          <a:xfrm>
            <a:off x="820250" y="4102048"/>
            <a:ext cx="5096867" cy="6093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defRPr sz="1200" b="1"/>
            </a:pPr>
            <a:r>
              <a:rPr lang="zh-CN" altLang="en-US" sz="4400" b="1" dirty="0">
                <a:gradFill flip="none" rotWithShape="1">
                  <a:gsLst>
                    <a:gs pos="0">
                      <a:schemeClr val="accent1"/>
                    </a:gs>
                    <a:gs pos="100000">
                      <a:schemeClr val="accent2"/>
                    </a:gs>
                  </a:gsLst>
                  <a:lin ang="0" scaled="0"/>
                </a:gradFill>
                <a:effectLst>
                  <a:reflection blurRad="6350" stA="50000" endA="300" endPos="50000" dist="101600" dir="5400000" sy="-100000" algn="bl" rotWithShape="0"/>
                </a:effectLst>
              </a:rPr>
              <a:t>作品片段及技术展示</a:t>
            </a:r>
            <a:endParaRPr sz="4400" b="1" dirty="0">
              <a:gradFill flip="none" rotWithShape="1">
                <a:gsLst>
                  <a:gs pos="0">
                    <a:schemeClr val="accent1"/>
                  </a:gs>
                  <a:gs pos="100000">
                    <a:schemeClr val="accent2"/>
                  </a:gs>
                </a:gsLst>
                <a:lin ang="0" scaled="0"/>
              </a:gradFill>
              <a:effectLst>
                <a:reflection blurRad="6350" stA="50000" endA="300" endPos="50000" dist="101600" dir="5400000" sy="-100000" algn="bl" rotWithShape="0"/>
              </a:effectLst>
            </a:endParaRPr>
          </a:p>
        </p:txBody>
      </p:sp>
      <p:pic>
        <p:nvPicPr>
          <p:cNvPr id="36" name="图形 35" descr="打勾的复选框 纯色填充">
            <a:extLst>
              <a:ext uri="{FF2B5EF4-FFF2-40B4-BE49-F238E27FC236}">
                <a16:creationId xmlns:a16="http://schemas.microsoft.com/office/drawing/2014/main" id="{EE1416AF-1C06-600A-1BF0-FBC8AABDEB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749" y="619899"/>
            <a:ext cx="609600" cy="609600"/>
          </a:xfrm>
          <a:prstGeom prst="rect">
            <a:avLst/>
          </a:prstGeom>
        </p:spPr>
      </p:pic>
      <p:grpSp>
        <p:nvGrpSpPr>
          <p:cNvPr id="7" name="组合 6">
            <a:extLst>
              <a:ext uri="{FF2B5EF4-FFF2-40B4-BE49-F238E27FC236}">
                <a16:creationId xmlns:a16="http://schemas.microsoft.com/office/drawing/2014/main" id="{7FE72807-0C20-FB63-1145-DB96F4815FD6}"/>
              </a:ext>
            </a:extLst>
          </p:cNvPr>
          <p:cNvGrpSpPr/>
          <p:nvPr/>
        </p:nvGrpSpPr>
        <p:grpSpPr>
          <a:xfrm>
            <a:off x="1040488" y="2070361"/>
            <a:ext cx="1716963" cy="1542098"/>
            <a:chOff x="5523134" y="2275909"/>
            <a:chExt cx="400598" cy="400597"/>
          </a:xfrm>
          <a:solidFill>
            <a:srgbClr val="00B0F0"/>
          </a:solidFill>
        </p:grpSpPr>
        <p:sp>
          <p:nvSpPr>
            <p:cNvPr id="5" name="Rounded Rectangle">
              <a:extLst>
                <a:ext uri="{FF2B5EF4-FFF2-40B4-BE49-F238E27FC236}">
                  <a16:creationId xmlns:a16="http://schemas.microsoft.com/office/drawing/2014/main" id="{19C573C0-B897-30B9-046A-2636C613F577}"/>
                </a:ext>
              </a:extLst>
            </p:cNvPr>
            <p:cNvSpPr/>
            <p:nvPr/>
          </p:nvSpPr>
          <p:spPr>
            <a:xfrm>
              <a:off x="5523134" y="2275909"/>
              <a:ext cx="400598" cy="400597"/>
            </a:xfrm>
            <a:prstGeom prst="roundRect">
              <a:avLst>
                <a:gd name="adj" fmla="val 25596"/>
              </a:avLst>
            </a:prstGeom>
            <a:grpFill/>
            <a:ln w="12700" cap="flat">
              <a:noFill/>
              <a:miter lim="400000"/>
            </a:ln>
            <a:effectLst>
              <a:outerShdw blurRad="254000" dist="63500" dir="5400000" rotWithShape="0">
                <a:schemeClr val="accent2">
                  <a:alpha val="20000"/>
                </a:schemeClr>
              </a:outerShdw>
            </a:effectLst>
          </p:spPr>
          <p:txBody>
            <a:bodyPr wrap="square" lIns="45719" tIns="45719" rIns="45719" bIns="45719" numCol="1" anchor="ctr">
              <a:noAutofit/>
            </a:bodyPr>
            <a:lstStyle/>
            <a:p>
              <a:pPr algn="ctr">
                <a:defRPr>
                  <a:solidFill>
                    <a:srgbClr val="05050F"/>
                  </a:solidFill>
                </a:defRPr>
              </a:pPr>
              <a:endParaRPr dirty="0"/>
            </a:p>
          </p:txBody>
        </p:sp>
        <p:sp>
          <p:nvSpPr>
            <p:cNvPr id="6" name="02">
              <a:extLst>
                <a:ext uri="{FF2B5EF4-FFF2-40B4-BE49-F238E27FC236}">
                  <a16:creationId xmlns:a16="http://schemas.microsoft.com/office/drawing/2014/main" id="{52668176-8EB9-C0FE-1ADD-7296D3852CA9}"/>
                </a:ext>
              </a:extLst>
            </p:cNvPr>
            <p:cNvSpPr txBox="1"/>
            <p:nvPr/>
          </p:nvSpPr>
          <p:spPr>
            <a:xfrm>
              <a:off x="5553165" y="2388260"/>
              <a:ext cx="340535" cy="17589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400" b="1"/>
              </a:lvl1pPr>
            </a:lstStyle>
            <a:p>
              <a:r>
                <a:rPr sz="4400" dirty="0"/>
                <a:t>0</a:t>
              </a:r>
              <a:r>
                <a:rPr lang="en-US" sz="4400" dirty="0"/>
                <a:t>4</a:t>
              </a:r>
              <a:endParaRPr sz="4400" dirty="0"/>
            </a:p>
          </p:txBody>
        </p:sp>
      </p:grpSp>
    </p:spTree>
    <p:extLst>
      <p:ext uri="{BB962C8B-B14F-4D97-AF65-F5344CB8AC3E}">
        <p14:creationId xmlns:p14="http://schemas.microsoft.com/office/powerpoint/2010/main" val="35193679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p:cNvSpPr txBox="1">
            <a:spLocks noGrp="1"/>
          </p:cNvSpPr>
          <p:nvPr>
            <p:ph type="title"/>
          </p:nvPr>
        </p:nvSpPr>
        <p:spPr>
          <a:xfrm>
            <a:off x="1028700" y="533400"/>
            <a:ext cx="10134601" cy="1028691"/>
          </a:xfrm>
          <a:prstGeom prst="rect">
            <a:avLst/>
          </a:prstGeom>
        </p:spPr>
        <p:txBody>
          <a:bodyPr>
            <a:normAutofit/>
          </a:bodyPr>
          <a:lstStyle/>
          <a:p>
            <a:r>
              <a:rPr lang="en-US" altLang="zh-CN" sz="4800" i="1"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rPr>
              <a:t>Tables of Contents</a:t>
            </a:r>
            <a:endParaRPr sz="4800" i="1"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endParaRPr>
          </a:p>
        </p:txBody>
      </p:sp>
      <p:grpSp>
        <p:nvGrpSpPr>
          <p:cNvPr id="2" name="组合 1">
            <a:extLst>
              <a:ext uri="{FF2B5EF4-FFF2-40B4-BE49-F238E27FC236}">
                <a16:creationId xmlns:a16="http://schemas.microsoft.com/office/drawing/2014/main" id="{678A77E8-AF87-0920-550C-41F7D3590DD1}"/>
              </a:ext>
            </a:extLst>
          </p:cNvPr>
          <p:cNvGrpSpPr/>
          <p:nvPr/>
        </p:nvGrpSpPr>
        <p:grpSpPr>
          <a:xfrm>
            <a:off x="1028700" y="1562101"/>
            <a:ext cx="7496993" cy="844522"/>
            <a:chOff x="1028700" y="1562101"/>
            <a:chExt cx="7496993" cy="844522"/>
          </a:xfrm>
        </p:grpSpPr>
        <p:sp>
          <p:nvSpPr>
            <p:cNvPr id="272" name="Rounded Rectangle"/>
            <p:cNvSpPr/>
            <p:nvPr/>
          </p:nvSpPr>
          <p:spPr>
            <a:xfrm>
              <a:off x="1028700" y="1562101"/>
              <a:ext cx="7496993" cy="844522"/>
            </a:xfrm>
            <a:prstGeom prst="roundRect">
              <a:avLst>
                <a:gd name="adj" fmla="val 12568"/>
              </a:avLst>
            </a:prstGeom>
            <a:solidFill>
              <a:srgbClr val="11112F"/>
            </a:solidFill>
            <a:ln w="12700" cap="flat">
              <a:noFill/>
              <a:miter lim="400000"/>
            </a:ln>
            <a:effectLst/>
          </p:spPr>
          <p:txBody>
            <a:bodyPr wrap="square" lIns="45719" tIns="45719" rIns="45719" bIns="45719" numCol="1" anchor="t">
              <a:noAutofit/>
            </a:bodyPr>
            <a:lstStyle/>
            <a:p>
              <a:pPr>
                <a:lnSpc>
                  <a:spcPct val="120000"/>
                </a:lnSpc>
                <a:spcBef>
                  <a:spcPts val="1200"/>
                </a:spcBef>
                <a:defRPr>
                  <a:solidFill>
                    <a:srgbClr val="05050F"/>
                  </a:solidFill>
                </a:defRPr>
              </a:pPr>
              <a:endParaRPr dirty="0"/>
            </a:p>
          </p:txBody>
        </p:sp>
        <p:sp>
          <p:nvSpPr>
            <p:cNvPr id="273" name="Download Anything Now a days?…"/>
            <p:cNvSpPr txBox="1"/>
            <p:nvPr/>
          </p:nvSpPr>
          <p:spPr>
            <a:xfrm>
              <a:off x="1918454" y="1732607"/>
              <a:ext cx="6004445" cy="4725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120000"/>
                </a:lnSpc>
                <a:spcBef>
                  <a:spcPts val="1200"/>
                </a:spcBef>
                <a:defRPr sz="1200" b="1"/>
              </a:pPr>
              <a:r>
                <a:rPr lang="zh-CN" altLang="en-US" sz="2800" dirty="0"/>
                <a:t>项目简介</a:t>
              </a:r>
              <a:endParaRPr sz="2800" dirty="0">
                <a:solidFill>
                  <a:srgbClr val="05050F"/>
                </a:solidFill>
              </a:endParaRPr>
            </a:p>
          </p:txBody>
        </p:sp>
        <p:grpSp>
          <p:nvGrpSpPr>
            <p:cNvPr id="277" name="Rectangle: Rounded Corners 2"/>
            <p:cNvGrpSpPr/>
            <p:nvPr/>
          </p:nvGrpSpPr>
          <p:grpSpPr>
            <a:xfrm>
              <a:off x="1254033" y="1759130"/>
              <a:ext cx="400597" cy="400597"/>
              <a:chOff x="0" y="0"/>
              <a:chExt cx="400595" cy="400595"/>
            </a:xfrm>
          </p:grpSpPr>
          <p:sp>
            <p:nvSpPr>
              <p:cNvPr id="275" name="Rounded Rectangle"/>
              <p:cNvSpPr/>
              <p:nvPr/>
            </p:nvSpPr>
            <p:spPr>
              <a:xfrm>
                <a:off x="0" y="0"/>
                <a:ext cx="400596" cy="400596"/>
              </a:xfrm>
              <a:prstGeom prst="roundRect">
                <a:avLst>
                  <a:gd name="adj" fmla="val 25596"/>
                </a:avLst>
              </a:prstGeom>
              <a:solidFill>
                <a:schemeClr val="accent1"/>
              </a:solidFill>
              <a:ln w="12700" cap="flat">
                <a:noFill/>
                <a:miter lim="400000"/>
              </a:ln>
              <a:effectLst>
                <a:outerShdw blurRad="254000" dist="63500" dir="5400000" rotWithShape="0">
                  <a:schemeClr val="accent1">
                    <a:alpha val="20000"/>
                  </a:schemeClr>
                </a:outerShdw>
              </a:effectLst>
            </p:spPr>
            <p:txBody>
              <a:bodyPr wrap="square" lIns="45719" tIns="45719" rIns="45719" bIns="45719" numCol="1" anchor="ctr">
                <a:noAutofit/>
              </a:bodyPr>
              <a:lstStyle/>
              <a:p>
                <a:pPr algn="ctr">
                  <a:defRPr>
                    <a:solidFill>
                      <a:srgbClr val="05050F"/>
                    </a:solidFill>
                  </a:defRPr>
                </a:pPr>
                <a:endParaRPr/>
              </a:p>
            </p:txBody>
          </p:sp>
          <p:sp>
            <p:nvSpPr>
              <p:cNvPr id="276" name="01"/>
              <p:cNvSpPr txBox="1"/>
              <p:nvPr/>
            </p:nvSpPr>
            <p:spPr>
              <a:xfrm>
                <a:off x="30031" y="92347"/>
                <a:ext cx="340533"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1400" b="1"/>
                </a:lvl1pPr>
              </a:lstStyle>
              <a:p>
                <a:r>
                  <a:rPr dirty="0"/>
                  <a:t>01</a:t>
                </a:r>
              </a:p>
            </p:txBody>
          </p:sp>
        </p:grpSp>
      </p:grpSp>
      <p:grpSp>
        <p:nvGrpSpPr>
          <p:cNvPr id="5" name="组合 4">
            <a:extLst>
              <a:ext uri="{FF2B5EF4-FFF2-40B4-BE49-F238E27FC236}">
                <a16:creationId xmlns:a16="http://schemas.microsoft.com/office/drawing/2014/main" id="{AD6742E7-637E-5024-F946-BB088C630058}"/>
              </a:ext>
            </a:extLst>
          </p:cNvPr>
          <p:cNvGrpSpPr/>
          <p:nvPr/>
        </p:nvGrpSpPr>
        <p:grpSpPr>
          <a:xfrm>
            <a:off x="1028700" y="2603652"/>
            <a:ext cx="7496993" cy="2898915"/>
            <a:chOff x="1028700" y="2603652"/>
            <a:chExt cx="7496993" cy="2898915"/>
          </a:xfrm>
        </p:grpSpPr>
        <p:grpSp>
          <p:nvGrpSpPr>
            <p:cNvPr id="285" name="List"/>
            <p:cNvGrpSpPr/>
            <p:nvPr/>
          </p:nvGrpSpPr>
          <p:grpSpPr>
            <a:xfrm>
              <a:off x="1028700" y="2603652"/>
              <a:ext cx="7496993" cy="844522"/>
              <a:chOff x="0" y="0"/>
              <a:chExt cx="7496991" cy="844521"/>
            </a:xfrm>
          </p:grpSpPr>
          <p:grpSp>
            <p:nvGrpSpPr>
              <p:cNvPr id="281" name="Rectangle: Rounded Corners 6"/>
              <p:cNvGrpSpPr/>
              <p:nvPr/>
            </p:nvGrpSpPr>
            <p:grpSpPr>
              <a:xfrm>
                <a:off x="0" y="0"/>
                <a:ext cx="7496991" cy="844521"/>
                <a:chOff x="0" y="0"/>
                <a:chExt cx="7496990" cy="844520"/>
              </a:xfrm>
            </p:grpSpPr>
            <p:sp>
              <p:nvSpPr>
                <p:cNvPr id="279" name="Rounded Rectangle"/>
                <p:cNvSpPr/>
                <p:nvPr/>
              </p:nvSpPr>
              <p:spPr>
                <a:xfrm>
                  <a:off x="0" y="0"/>
                  <a:ext cx="7496990" cy="844520"/>
                </a:xfrm>
                <a:prstGeom prst="roundRect">
                  <a:avLst>
                    <a:gd name="adj" fmla="val 27004"/>
                  </a:avLst>
                </a:prstGeom>
                <a:solidFill>
                  <a:srgbClr val="11112F"/>
                </a:solidFill>
                <a:ln w="12700" cap="flat">
                  <a:noFill/>
                  <a:miter lim="400000"/>
                </a:ln>
                <a:effectLst/>
              </p:spPr>
              <p:txBody>
                <a:bodyPr wrap="square" lIns="45719" tIns="45719" rIns="45719" bIns="45719" numCol="1" anchor="ctr">
                  <a:noAutofit/>
                </a:bodyPr>
                <a:lstStyle/>
                <a:p>
                  <a:pPr>
                    <a:lnSpc>
                      <a:spcPct val="120000"/>
                    </a:lnSpc>
                    <a:spcBef>
                      <a:spcPts val="1200"/>
                    </a:spcBef>
                    <a:defRPr>
                      <a:solidFill>
                        <a:srgbClr val="05050F"/>
                      </a:solidFill>
                    </a:defRPr>
                  </a:pPr>
                  <a:endParaRPr/>
                </a:p>
              </p:txBody>
            </p:sp>
            <p:sp>
              <p:nvSpPr>
                <p:cNvPr id="280" name="What HDMI?"/>
                <p:cNvSpPr txBox="1"/>
                <p:nvPr/>
              </p:nvSpPr>
              <p:spPr>
                <a:xfrm>
                  <a:off x="902396" y="185978"/>
                  <a:ext cx="5991801" cy="472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120000"/>
                    </a:lnSpc>
                    <a:spcBef>
                      <a:spcPts val="1200"/>
                    </a:spcBef>
                    <a:defRPr sz="1200" b="1"/>
                  </a:lvl1pPr>
                </a:lstStyle>
                <a:p>
                  <a:r>
                    <a:rPr lang="zh-CN" altLang="en-US" sz="2800" dirty="0"/>
                    <a:t>项目设计与亮点</a:t>
                  </a:r>
                  <a:endParaRPr sz="2800" dirty="0"/>
                </a:p>
              </p:txBody>
            </p:sp>
          </p:grpSp>
          <p:grpSp>
            <p:nvGrpSpPr>
              <p:cNvPr id="284" name="Rectangle: Rounded Corners 7"/>
              <p:cNvGrpSpPr/>
              <p:nvPr/>
            </p:nvGrpSpPr>
            <p:grpSpPr>
              <a:xfrm>
                <a:off x="225333" y="205740"/>
                <a:ext cx="400597" cy="400596"/>
                <a:chOff x="0" y="0"/>
                <a:chExt cx="400595" cy="400595"/>
              </a:xfrm>
            </p:grpSpPr>
            <p:sp>
              <p:nvSpPr>
                <p:cNvPr id="282" name="Rounded Rectangle"/>
                <p:cNvSpPr/>
                <p:nvPr/>
              </p:nvSpPr>
              <p:spPr>
                <a:xfrm>
                  <a:off x="0" y="0"/>
                  <a:ext cx="400596" cy="400596"/>
                </a:xfrm>
                <a:prstGeom prst="roundRect">
                  <a:avLst>
                    <a:gd name="adj" fmla="val 25596"/>
                  </a:avLst>
                </a:prstGeom>
                <a:solidFill>
                  <a:schemeClr val="accent2"/>
                </a:solidFill>
                <a:ln w="12700" cap="flat">
                  <a:noFill/>
                  <a:miter lim="400000"/>
                </a:ln>
                <a:effectLst>
                  <a:outerShdw blurRad="254000" dist="63500" dir="5400000" rotWithShape="0">
                    <a:schemeClr val="accent2">
                      <a:alpha val="20000"/>
                    </a:schemeClr>
                  </a:outerShdw>
                </a:effectLst>
              </p:spPr>
              <p:txBody>
                <a:bodyPr wrap="square" lIns="45719" tIns="45719" rIns="45719" bIns="45719" numCol="1" anchor="ctr">
                  <a:noAutofit/>
                </a:bodyPr>
                <a:lstStyle/>
                <a:p>
                  <a:pPr algn="ctr">
                    <a:defRPr>
                      <a:solidFill>
                        <a:srgbClr val="05050F"/>
                      </a:solidFill>
                    </a:defRPr>
                  </a:pPr>
                  <a:endParaRPr/>
                </a:p>
              </p:txBody>
            </p:sp>
            <p:sp>
              <p:nvSpPr>
                <p:cNvPr id="283" name="02"/>
                <p:cNvSpPr txBox="1"/>
                <p:nvPr/>
              </p:nvSpPr>
              <p:spPr>
                <a:xfrm>
                  <a:off x="30031" y="92347"/>
                  <a:ext cx="340533"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1400" b="1"/>
                  </a:lvl1pPr>
                </a:lstStyle>
                <a:p>
                  <a:r>
                    <a:rPr dirty="0"/>
                    <a:t>02</a:t>
                  </a:r>
                </a:p>
              </p:txBody>
            </p:sp>
          </p:grpSp>
        </p:grpSp>
        <p:grpSp>
          <p:nvGrpSpPr>
            <p:cNvPr id="292" name="List"/>
            <p:cNvGrpSpPr/>
            <p:nvPr/>
          </p:nvGrpSpPr>
          <p:grpSpPr>
            <a:xfrm>
              <a:off x="1028700" y="3630847"/>
              <a:ext cx="7496993" cy="844523"/>
              <a:chOff x="0" y="0"/>
              <a:chExt cx="7496991" cy="844521"/>
            </a:xfrm>
          </p:grpSpPr>
          <p:grpSp>
            <p:nvGrpSpPr>
              <p:cNvPr id="288" name="Rectangle: Rounded Corners 10"/>
              <p:cNvGrpSpPr/>
              <p:nvPr/>
            </p:nvGrpSpPr>
            <p:grpSpPr>
              <a:xfrm>
                <a:off x="0" y="0"/>
                <a:ext cx="7496991" cy="844521"/>
                <a:chOff x="0" y="0"/>
                <a:chExt cx="7496990" cy="844520"/>
              </a:xfrm>
            </p:grpSpPr>
            <p:sp>
              <p:nvSpPr>
                <p:cNvPr id="286" name="Rounded Rectangle"/>
                <p:cNvSpPr/>
                <p:nvPr/>
              </p:nvSpPr>
              <p:spPr>
                <a:xfrm>
                  <a:off x="0" y="0"/>
                  <a:ext cx="7496990" cy="844520"/>
                </a:xfrm>
                <a:prstGeom prst="roundRect">
                  <a:avLst>
                    <a:gd name="adj" fmla="val 27004"/>
                  </a:avLst>
                </a:prstGeom>
                <a:solidFill>
                  <a:srgbClr val="11112F"/>
                </a:solidFill>
                <a:ln w="12700" cap="flat">
                  <a:noFill/>
                  <a:miter lim="400000"/>
                </a:ln>
                <a:effectLst/>
              </p:spPr>
              <p:txBody>
                <a:bodyPr wrap="square" lIns="45719" tIns="45719" rIns="45719" bIns="45719" numCol="1" anchor="ctr">
                  <a:noAutofit/>
                </a:bodyPr>
                <a:lstStyle/>
                <a:p>
                  <a:pPr>
                    <a:lnSpc>
                      <a:spcPct val="120000"/>
                    </a:lnSpc>
                    <a:spcBef>
                      <a:spcPts val="1200"/>
                    </a:spcBef>
                    <a:defRPr>
                      <a:solidFill>
                        <a:srgbClr val="05050F"/>
                      </a:solidFill>
                    </a:defRPr>
                  </a:pPr>
                  <a:endParaRPr/>
                </a:p>
              </p:txBody>
            </p:sp>
            <p:sp>
              <p:nvSpPr>
                <p:cNvPr id="287" name="Windows Registry Cleaner Checklist"/>
                <p:cNvSpPr txBox="1"/>
                <p:nvPr/>
              </p:nvSpPr>
              <p:spPr>
                <a:xfrm>
                  <a:off x="889753" y="169754"/>
                  <a:ext cx="5991801" cy="4725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120000"/>
                    </a:lnSpc>
                    <a:spcBef>
                      <a:spcPts val="1200"/>
                    </a:spcBef>
                    <a:defRPr sz="1200" b="1"/>
                  </a:lvl1pPr>
                </a:lstStyle>
                <a:p>
                  <a:r>
                    <a:rPr lang="zh-CN" altLang="en-US" sz="2800" dirty="0"/>
                    <a:t>未来展望</a:t>
                  </a:r>
                  <a:endParaRPr sz="2800" dirty="0"/>
                </a:p>
              </p:txBody>
            </p:sp>
          </p:grpSp>
          <p:grpSp>
            <p:nvGrpSpPr>
              <p:cNvPr id="291" name="Rectangle: Rounded Corners 11"/>
              <p:cNvGrpSpPr/>
              <p:nvPr/>
            </p:nvGrpSpPr>
            <p:grpSpPr>
              <a:xfrm>
                <a:off x="225333" y="205740"/>
                <a:ext cx="400597" cy="400596"/>
                <a:chOff x="0" y="0"/>
                <a:chExt cx="400595" cy="400595"/>
              </a:xfrm>
            </p:grpSpPr>
            <p:sp>
              <p:nvSpPr>
                <p:cNvPr id="289" name="Rounded Rectangle"/>
                <p:cNvSpPr/>
                <p:nvPr/>
              </p:nvSpPr>
              <p:spPr>
                <a:xfrm>
                  <a:off x="0" y="0"/>
                  <a:ext cx="400596" cy="400596"/>
                </a:xfrm>
                <a:prstGeom prst="roundRect">
                  <a:avLst>
                    <a:gd name="adj" fmla="val 25596"/>
                  </a:avLst>
                </a:prstGeom>
                <a:solidFill>
                  <a:schemeClr val="accent3"/>
                </a:solidFill>
                <a:ln w="12700" cap="flat">
                  <a:noFill/>
                  <a:miter lim="400000"/>
                </a:ln>
                <a:effectLst>
                  <a:outerShdw blurRad="254000" dist="63500" dir="5400000" rotWithShape="0">
                    <a:schemeClr val="accent3">
                      <a:alpha val="20000"/>
                    </a:schemeClr>
                  </a:outerShdw>
                </a:effectLst>
              </p:spPr>
              <p:txBody>
                <a:bodyPr wrap="square" lIns="45719" tIns="45719" rIns="45719" bIns="45719" numCol="1" anchor="ctr">
                  <a:noAutofit/>
                </a:bodyPr>
                <a:lstStyle/>
                <a:p>
                  <a:pPr algn="ctr">
                    <a:defRPr>
                      <a:solidFill>
                        <a:srgbClr val="05050F"/>
                      </a:solidFill>
                    </a:defRPr>
                  </a:pPr>
                  <a:endParaRPr/>
                </a:p>
              </p:txBody>
            </p:sp>
            <p:sp>
              <p:nvSpPr>
                <p:cNvPr id="290" name="03"/>
                <p:cNvSpPr txBox="1"/>
                <p:nvPr/>
              </p:nvSpPr>
              <p:spPr>
                <a:xfrm>
                  <a:off x="30031" y="92347"/>
                  <a:ext cx="340533"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1400" b="1"/>
                  </a:lvl1pPr>
                </a:lstStyle>
                <a:p>
                  <a:r>
                    <a:t>03</a:t>
                  </a:r>
                </a:p>
              </p:txBody>
            </p:sp>
          </p:grpSp>
        </p:grpSp>
        <p:grpSp>
          <p:nvGrpSpPr>
            <p:cNvPr id="299" name="List"/>
            <p:cNvGrpSpPr/>
            <p:nvPr/>
          </p:nvGrpSpPr>
          <p:grpSpPr>
            <a:xfrm>
              <a:off x="1028700" y="4658044"/>
              <a:ext cx="7496993" cy="844523"/>
              <a:chOff x="0" y="0"/>
              <a:chExt cx="7496991" cy="844521"/>
            </a:xfrm>
          </p:grpSpPr>
          <p:grpSp>
            <p:nvGrpSpPr>
              <p:cNvPr id="295" name="Rectangle: Rounded Corners 13"/>
              <p:cNvGrpSpPr/>
              <p:nvPr/>
            </p:nvGrpSpPr>
            <p:grpSpPr>
              <a:xfrm>
                <a:off x="0" y="0"/>
                <a:ext cx="7496991" cy="844521"/>
                <a:chOff x="0" y="0"/>
                <a:chExt cx="7496990" cy="844520"/>
              </a:xfrm>
            </p:grpSpPr>
            <p:sp>
              <p:nvSpPr>
                <p:cNvPr id="293" name="Rounded Rectangle"/>
                <p:cNvSpPr/>
                <p:nvPr/>
              </p:nvSpPr>
              <p:spPr>
                <a:xfrm>
                  <a:off x="0" y="0"/>
                  <a:ext cx="7496990" cy="844520"/>
                </a:xfrm>
                <a:prstGeom prst="roundRect">
                  <a:avLst>
                    <a:gd name="adj" fmla="val 27004"/>
                  </a:avLst>
                </a:prstGeom>
                <a:solidFill>
                  <a:srgbClr val="11112F"/>
                </a:solidFill>
                <a:ln w="12700" cap="flat">
                  <a:noFill/>
                  <a:miter lim="400000"/>
                </a:ln>
                <a:effectLst/>
              </p:spPr>
              <p:txBody>
                <a:bodyPr wrap="square" lIns="45719" tIns="45719" rIns="45719" bIns="45719" numCol="1" anchor="ctr">
                  <a:noAutofit/>
                </a:bodyPr>
                <a:lstStyle/>
                <a:p>
                  <a:pPr>
                    <a:lnSpc>
                      <a:spcPct val="120000"/>
                    </a:lnSpc>
                    <a:spcBef>
                      <a:spcPts val="1200"/>
                    </a:spcBef>
                    <a:defRPr>
                      <a:solidFill>
                        <a:srgbClr val="05050F"/>
                      </a:solidFill>
                    </a:defRPr>
                  </a:pPr>
                  <a:endParaRPr/>
                </a:p>
              </p:txBody>
            </p:sp>
            <p:sp>
              <p:nvSpPr>
                <p:cNvPr id="294" name="What S Your passion?"/>
                <p:cNvSpPr txBox="1"/>
                <p:nvPr/>
              </p:nvSpPr>
              <p:spPr>
                <a:xfrm>
                  <a:off x="889754" y="169754"/>
                  <a:ext cx="5991801" cy="4725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120000"/>
                    </a:lnSpc>
                    <a:spcBef>
                      <a:spcPts val="1200"/>
                    </a:spcBef>
                    <a:defRPr sz="1200" b="1"/>
                  </a:lvl1pPr>
                </a:lstStyle>
                <a:p>
                  <a:r>
                    <a:rPr lang="zh-CN" altLang="en-US" sz="2800" dirty="0"/>
                    <a:t>作品片段及技术展示</a:t>
                  </a:r>
                  <a:endParaRPr sz="2800" dirty="0"/>
                </a:p>
              </p:txBody>
            </p:sp>
          </p:grpSp>
          <p:grpSp>
            <p:nvGrpSpPr>
              <p:cNvPr id="298" name="Rectangle: Rounded Corners 14"/>
              <p:cNvGrpSpPr/>
              <p:nvPr/>
            </p:nvGrpSpPr>
            <p:grpSpPr>
              <a:xfrm>
                <a:off x="225333" y="205740"/>
                <a:ext cx="400597" cy="400596"/>
                <a:chOff x="0" y="0"/>
                <a:chExt cx="400595" cy="400595"/>
              </a:xfrm>
            </p:grpSpPr>
            <p:sp>
              <p:nvSpPr>
                <p:cNvPr id="296" name="Rounded Rectangle"/>
                <p:cNvSpPr/>
                <p:nvPr/>
              </p:nvSpPr>
              <p:spPr>
                <a:xfrm>
                  <a:off x="0" y="0"/>
                  <a:ext cx="400596" cy="400596"/>
                </a:xfrm>
                <a:prstGeom prst="roundRect">
                  <a:avLst>
                    <a:gd name="adj" fmla="val 25596"/>
                  </a:avLst>
                </a:prstGeom>
                <a:solidFill>
                  <a:schemeClr val="accent5"/>
                </a:solidFill>
                <a:ln w="12700" cap="flat">
                  <a:noFill/>
                  <a:miter lim="400000"/>
                </a:ln>
                <a:effectLst>
                  <a:outerShdw blurRad="254000" dist="63500" dir="5400000" rotWithShape="0">
                    <a:schemeClr val="accent5">
                      <a:alpha val="20000"/>
                    </a:schemeClr>
                  </a:outerShdw>
                </a:effectLst>
              </p:spPr>
              <p:txBody>
                <a:bodyPr wrap="square" lIns="45719" tIns="45719" rIns="45719" bIns="45719" numCol="1" anchor="ctr">
                  <a:noAutofit/>
                </a:bodyPr>
                <a:lstStyle/>
                <a:p>
                  <a:pPr algn="ctr">
                    <a:defRPr>
                      <a:solidFill>
                        <a:srgbClr val="05050F"/>
                      </a:solidFill>
                    </a:defRPr>
                  </a:pPr>
                  <a:endParaRPr/>
                </a:p>
              </p:txBody>
            </p:sp>
            <p:sp>
              <p:nvSpPr>
                <p:cNvPr id="297" name="04"/>
                <p:cNvSpPr txBox="1"/>
                <p:nvPr/>
              </p:nvSpPr>
              <p:spPr>
                <a:xfrm>
                  <a:off x="30031" y="92347"/>
                  <a:ext cx="340533"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1400" b="1"/>
                  </a:lvl1pPr>
                </a:lstStyle>
                <a:p>
                  <a:r>
                    <a:t>04</a:t>
                  </a:r>
                </a:p>
              </p:txBody>
            </p:sp>
          </p:grpSp>
        </p:grpSp>
      </p:grpSp>
      <p:pic>
        <p:nvPicPr>
          <p:cNvPr id="1026" name="Picture 2">
            <a:extLst>
              <a:ext uri="{FF2B5EF4-FFF2-40B4-BE49-F238E27FC236}">
                <a16:creationId xmlns:a16="http://schemas.microsoft.com/office/drawing/2014/main" id="{EC456629-89F5-52FC-01A0-5EEC4D077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34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271"/>
                                        </p:tgtEl>
                                        <p:attrNameLst>
                                          <p:attrName>style.visibility</p:attrName>
                                        </p:attrNameLst>
                                      </p:cBhvr>
                                      <p:to>
                                        <p:strVal val="visible"/>
                                      </p:to>
                                    </p:set>
                                    <p:anim calcmode="lin" valueType="num">
                                      <p:cBhvr>
                                        <p:cTn id="7" dur="500" fill="hold"/>
                                        <p:tgtEl>
                                          <p:spTgt spid="271"/>
                                        </p:tgtEl>
                                        <p:attrNameLst>
                                          <p:attrName>ppt_x</p:attrName>
                                        </p:attrNameLst>
                                      </p:cBhvr>
                                      <p:tavLst>
                                        <p:tav tm="0">
                                          <p:val>
                                            <p:strVal val="#ppt_x"/>
                                          </p:val>
                                        </p:tav>
                                        <p:tav tm="100000">
                                          <p:val>
                                            <p:strVal val="#ppt_x"/>
                                          </p:val>
                                        </p:tav>
                                      </p:tavLst>
                                    </p:anim>
                                    <p:anim calcmode="lin" valueType="num">
                                      <p:cBhvr>
                                        <p:cTn id="8" dur="500" fill="hold"/>
                                        <p:tgtEl>
                                          <p:spTgt spid="27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ppt_x"/>
                                          </p:val>
                                        </p:tav>
                                        <p:tav tm="100000">
                                          <p:val>
                                            <p:strVal val="#ppt_x"/>
                                          </p:val>
                                        </p:tav>
                                      </p:tavLst>
                                    </p:anim>
                                    <p:anim calcmode="lin" valueType="num">
                                      <p:cBhvr additive="base">
                                        <p:cTn id="12" dur="2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50" fill="hold"/>
                                        <p:tgtEl>
                                          <p:spTgt spid="5"/>
                                        </p:tgtEl>
                                        <p:attrNameLst>
                                          <p:attrName>ppt_x</p:attrName>
                                        </p:attrNameLst>
                                      </p:cBhvr>
                                      <p:tavLst>
                                        <p:tav tm="0">
                                          <p:val>
                                            <p:strVal val="#ppt_x"/>
                                          </p:val>
                                        </p:tav>
                                        <p:tav tm="100000">
                                          <p:val>
                                            <p:strVal val="#ppt_x"/>
                                          </p:val>
                                        </p:tav>
                                      </p:tavLst>
                                    </p:anim>
                                    <p:anim calcmode="lin" valueType="num">
                                      <p:cBhvr additive="base">
                                        <p:cTn id="16"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ounded Rectangle"/>
          <p:cNvSpPr/>
          <p:nvPr/>
        </p:nvSpPr>
        <p:spPr>
          <a:xfrm>
            <a:off x="1012747" y="1343014"/>
            <a:ext cx="4150025" cy="4432299"/>
          </a:xfrm>
          <a:prstGeom prst="roundRect">
            <a:avLst>
              <a:gd name="adj" fmla="val 12568"/>
            </a:avLst>
          </a:prstGeom>
          <a:solidFill>
            <a:srgbClr val="11112F"/>
          </a:solidFill>
          <a:ln w="12700" cap="flat">
            <a:noFill/>
            <a:miter lim="400000"/>
          </a:ln>
          <a:effectLst/>
        </p:spPr>
        <p:txBody>
          <a:bodyPr wrap="square" lIns="45719" tIns="45719" rIns="45719" bIns="45719" numCol="1" anchor="t">
            <a:noAutofit/>
          </a:bodyPr>
          <a:lstStyle/>
          <a:p>
            <a:pPr>
              <a:lnSpc>
                <a:spcPct val="120000"/>
              </a:lnSpc>
              <a:spcBef>
                <a:spcPts val="1200"/>
              </a:spcBef>
              <a:defRPr>
                <a:solidFill>
                  <a:srgbClr val="05050F"/>
                </a:solidFill>
              </a:defRPr>
            </a:pPr>
            <a:endParaRPr dirty="0"/>
          </a:p>
        </p:txBody>
      </p:sp>
      <p:sp>
        <p:nvSpPr>
          <p:cNvPr id="273" name="Download Anything Now a days?…"/>
          <p:cNvSpPr txBox="1"/>
          <p:nvPr/>
        </p:nvSpPr>
        <p:spPr>
          <a:xfrm>
            <a:off x="1627321" y="3518393"/>
            <a:ext cx="6004445" cy="6647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defRPr sz="1200" b="1"/>
            </a:pPr>
            <a:r>
              <a:rPr lang="zh-CN" altLang="en-US" sz="4800" b="1" dirty="0">
                <a:gradFill flip="none" rotWithShape="1">
                  <a:gsLst>
                    <a:gs pos="0">
                      <a:schemeClr val="accent1"/>
                    </a:gs>
                    <a:gs pos="100000">
                      <a:schemeClr val="accent2"/>
                    </a:gs>
                  </a:gsLst>
                  <a:lin ang="0" scaled="0"/>
                </a:gradFill>
                <a:effectLst>
                  <a:reflection blurRad="6350" stA="50000" endA="300" endPos="50000" dist="101600" dir="5400000" sy="-100000" algn="bl" rotWithShape="0"/>
                </a:effectLst>
              </a:rPr>
              <a:t>项目简介</a:t>
            </a:r>
            <a:endParaRPr sz="4800" b="1" dirty="0">
              <a:gradFill flip="none" rotWithShape="1">
                <a:gsLst>
                  <a:gs pos="0">
                    <a:schemeClr val="accent1"/>
                  </a:gs>
                  <a:gs pos="100000">
                    <a:schemeClr val="accent2"/>
                  </a:gs>
                </a:gsLst>
                <a:lin ang="0" scaled="0"/>
              </a:gradFill>
              <a:effectLst>
                <a:reflection blurRad="6350" stA="50000" endA="300" endPos="50000" dist="101600" dir="5400000" sy="-100000" algn="bl" rotWithShape="0"/>
              </a:effectLst>
            </a:endParaRPr>
          </a:p>
        </p:txBody>
      </p:sp>
      <p:grpSp>
        <p:nvGrpSpPr>
          <p:cNvPr id="277" name="Rectangle: Rounded Corners 2"/>
          <p:cNvGrpSpPr/>
          <p:nvPr/>
        </p:nvGrpSpPr>
        <p:grpSpPr>
          <a:xfrm>
            <a:off x="1339680" y="1540043"/>
            <a:ext cx="1706881" cy="1492174"/>
            <a:chOff x="0" y="0"/>
            <a:chExt cx="400596" cy="400596"/>
          </a:xfrm>
        </p:grpSpPr>
        <p:sp>
          <p:nvSpPr>
            <p:cNvPr id="275" name="Rounded Rectangle"/>
            <p:cNvSpPr/>
            <p:nvPr/>
          </p:nvSpPr>
          <p:spPr>
            <a:xfrm>
              <a:off x="0" y="0"/>
              <a:ext cx="400596" cy="400596"/>
            </a:xfrm>
            <a:prstGeom prst="roundRect">
              <a:avLst>
                <a:gd name="adj" fmla="val 25596"/>
              </a:avLst>
            </a:prstGeom>
            <a:solidFill>
              <a:schemeClr val="accent1"/>
            </a:solidFill>
            <a:ln w="12700" cap="flat">
              <a:noFill/>
              <a:miter lim="400000"/>
            </a:ln>
            <a:effectLst>
              <a:outerShdw blurRad="254000" dist="63500" dir="5400000" rotWithShape="0">
                <a:schemeClr val="accent1">
                  <a:alpha val="20000"/>
                </a:schemeClr>
              </a:outerShdw>
            </a:effectLst>
          </p:spPr>
          <p:txBody>
            <a:bodyPr wrap="square" lIns="45719" tIns="45719" rIns="45719" bIns="45719" numCol="1" anchor="ctr">
              <a:noAutofit/>
            </a:bodyPr>
            <a:lstStyle/>
            <a:p>
              <a:pPr algn="ctr">
                <a:defRPr>
                  <a:solidFill>
                    <a:srgbClr val="05050F"/>
                  </a:solidFill>
                </a:defRPr>
              </a:pPr>
              <a:endParaRPr/>
            </a:p>
          </p:txBody>
        </p:sp>
        <p:sp>
          <p:nvSpPr>
            <p:cNvPr id="276" name="01"/>
            <p:cNvSpPr txBox="1"/>
            <p:nvPr/>
          </p:nvSpPr>
          <p:spPr>
            <a:xfrm>
              <a:off x="30031" y="109409"/>
              <a:ext cx="340533" cy="1817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1400" b="1"/>
              </a:lvl1pPr>
            </a:lstStyle>
            <a:p>
              <a:r>
                <a:rPr sz="4400" dirty="0"/>
                <a:t>01</a:t>
              </a:r>
            </a:p>
          </p:txBody>
        </p:sp>
      </p:grpSp>
      <p:sp>
        <p:nvSpPr>
          <p:cNvPr id="30" name="文本框 29">
            <a:extLst>
              <a:ext uri="{FF2B5EF4-FFF2-40B4-BE49-F238E27FC236}">
                <a16:creationId xmlns:a16="http://schemas.microsoft.com/office/drawing/2014/main" id="{FE3B0378-BCD1-A47A-B2C9-118E0686E325}"/>
              </a:ext>
            </a:extLst>
          </p:cNvPr>
          <p:cNvSpPr txBox="1"/>
          <p:nvPr/>
        </p:nvSpPr>
        <p:spPr>
          <a:xfrm>
            <a:off x="2012543" y="4669366"/>
            <a:ext cx="1430637"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35000"/>
              </a:lnSpc>
              <a:spcBef>
                <a:spcPts val="0"/>
              </a:spcBef>
              <a:spcAft>
                <a:spcPts val="0"/>
              </a:spcAft>
              <a:buClrTx/>
              <a:buSzTx/>
              <a:buFontTx/>
              <a:buNone/>
              <a:tabLst/>
            </a:pPr>
            <a:r>
              <a:rPr kumimoji="0" lang="zh-CN" altLang="en-US" sz="2000" b="1"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a:rPr>
              <a:t>微课内容</a:t>
            </a:r>
            <a:endParaRPr lang="en-US" altLang="zh-CN" sz="2000" b="1" dirty="0">
              <a:latin typeface="微软雅黑" panose="020B0503020204020204" pitchFamily="34" charset="-122"/>
              <a:ea typeface="微软雅黑" panose="020B0503020204020204" pitchFamily="34" charset="-122"/>
            </a:endParaRPr>
          </a:p>
          <a:p>
            <a:pPr marL="0" marR="0" indent="0" algn="ctr" defTabSz="914400" rtl="0" fontAlgn="auto" latinLnBrk="0" hangingPunct="0">
              <a:lnSpc>
                <a:spcPct val="135000"/>
              </a:lnSpc>
              <a:spcBef>
                <a:spcPts val="0"/>
              </a:spcBef>
              <a:spcAft>
                <a:spcPts val="0"/>
              </a:spcAft>
              <a:buClrTx/>
              <a:buSzTx/>
              <a:buFontTx/>
              <a:buNone/>
              <a:tabLst/>
            </a:pPr>
            <a:r>
              <a:rPr kumimoji="0" lang="zh-CN" altLang="en-US" sz="2000" b="1"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a:rPr>
              <a:t>技术选择</a:t>
            </a:r>
          </a:p>
        </p:txBody>
      </p:sp>
      <p:pic>
        <p:nvPicPr>
          <p:cNvPr id="31" name="Picture 2">
            <a:extLst>
              <a:ext uri="{FF2B5EF4-FFF2-40B4-BE49-F238E27FC236}">
                <a16:creationId xmlns:a16="http://schemas.microsoft.com/office/drawing/2014/main" id="{30646CBF-92E2-6772-F984-ACD07E21D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357" y="1263"/>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5" name="图形 34" descr="打勾的复选框 纯色填充">
            <a:extLst>
              <a:ext uri="{FF2B5EF4-FFF2-40B4-BE49-F238E27FC236}">
                <a16:creationId xmlns:a16="http://schemas.microsoft.com/office/drawing/2014/main" id="{16841864-0A13-6A22-2204-5C55AF8C7F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147" y="642091"/>
            <a:ext cx="609600" cy="609600"/>
          </a:xfrm>
          <a:prstGeom prst="rect">
            <a:avLst/>
          </a:prstGeom>
        </p:spPr>
      </p:pic>
    </p:spTree>
    <p:extLst>
      <p:ext uri="{BB962C8B-B14F-4D97-AF65-F5344CB8AC3E}">
        <p14:creationId xmlns:p14="http://schemas.microsoft.com/office/powerpoint/2010/main" val="22153684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p:cNvSpPr txBox="1"/>
          <p:nvPr/>
        </p:nvSpPr>
        <p:spPr>
          <a:xfrm>
            <a:off x="2232352" y="3006412"/>
            <a:ext cx="6843091" cy="2559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nSpc>
                <a:spcPct val="120000"/>
              </a:lnSpc>
              <a:spcBef>
                <a:spcPts val="600"/>
              </a:spcBef>
              <a:defRPr sz="1200" b="1"/>
            </a:pPr>
            <a:r>
              <a:rPr lang="zh-CN" altLang="en-US" sz="2800" dirty="0">
                <a:effectLst/>
              </a:rPr>
              <a:t>目标</a:t>
            </a:r>
            <a:endParaRPr sz="2800" dirty="0">
              <a:effectLst/>
            </a:endParaRPr>
          </a:p>
          <a:p>
            <a:pPr>
              <a:lnSpc>
                <a:spcPct val="120000"/>
              </a:lnSpc>
              <a:spcBef>
                <a:spcPts val="600"/>
              </a:spcBef>
              <a:defRPr sz="1000">
                <a:solidFill>
                  <a:srgbClr val="FFFFFF">
                    <a:alpha val="70000"/>
                  </a:srgbClr>
                </a:solidFill>
              </a:defRPr>
            </a:pPr>
            <a:r>
              <a:rPr lang="zh-CN" altLang="en-US" sz="2400" dirty="0">
                <a:solidFill>
                  <a:schemeClr val="tx1"/>
                </a:solidFill>
                <a:effectLst>
                  <a:glow>
                    <a:schemeClr val="tx1">
                      <a:alpha val="30000"/>
                    </a:schemeClr>
                  </a:glow>
                </a:effectLst>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effectLst/>
                <a:latin typeface="楷体" panose="02010609060101010101" pitchFamily="49" charset="-122"/>
                <a:ea typeface="楷体" panose="02010609060101010101" pitchFamily="49" charset="-122"/>
              </a:rPr>
              <a:t>优质</a:t>
            </a:r>
            <a:r>
              <a:rPr lang="zh-CN" altLang="en-US" sz="2400" b="1" dirty="0">
                <a:solidFill>
                  <a:srgbClr val="9FEFFF"/>
                </a:solidFill>
                <a:effectLst/>
                <a:latin typeface="楷体" panose="02010609060101010101" pitchFamily="49" charset="-122"/>
                <a:ea typeface="楷体" panose="02010609060101010101" pitchFamily="49" charset="-122"/>
              </a:rPr>
              <a:t>生动的动画</a:t>
            </a:r>
            <a:r>
              <a:rPr lang="zh-CN" altLang="en-US" sz="2400" dirty="0">
                <a:solidFill>
                  <a:schemeClr val="tx1"/>
                </a:solidFill>
                <a:effectLst/>
                <a:latin typeface="楷体" panose="02010609060101010101" pitchFamily="49" charset="-122"/>
                <a:ea typeface="楷体" panose="02010609060101010101" pitchFamily="49" charset="-122"/>
              </a:rPr>
              <a:t>传达几何美感</a:t>
            </a:r>
            <a:endParaRPr lang="en-US" altLang="zh-CN" sz="2400" dirty="0">
              <a:solidFill>
                <a:schemeClr val="tx1"/>
              </a:solidFill>
              <a:effectLst/>
              <a:latin typeface="楷体" panose="02010609060101010101" pitchFamily="49" charset="-122"/>
              <a:ea typeface="楷体" panose="02010609060101010101" pitchFamily="49" charset="-122"/>
            </a:endParaRPr>
          </a:p>
          <a:p>
            <a:pPr>
              <a:lnSpc>
                <a:spcPct val="120000"/>
              </a:lnSpc>
              <a:spcBef>
                <a:spcPts val="600"/>
              </a:spcBef>
              <a:defRPr sz="1000">
                <a:solidFill>
                  <a:srgbClr val="FFFFFF">
                    <a:alpha val="70000"/>
                  </a:srgbClr>
                </a:solidFill>
              </a:defRPr>
            </a:pPr>
            <a:r>
              <a:rPr lang="zh-CN" altLang="en-US" sz="2400" dirty="0">
                <a:solidFill>
                  <a:schemeClr val="tx1"/>
                </a:solidFill>
                <a:effectLst/>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effectLst/>
                <a:latin typeface="楷体" panose="02010609060101010101" pitchFamily="49" charset="-122"/>
                <a:ea typeface="楷体" panose="02010609060101010101" pitchFamily="49" charset="-122"/>
              </a:rPr>
              <a:t>培养学生</a:t>
            </a:r>
            <a:r>
              <a:rPr lang="zh-CN" altLang="en-US" sz="2400" b="1" dirty="0">
                <a:solidFill>
                  <a:srgbClr val="9FEFFF"/>
                </a:solidFill>
                <a:latin typeface="楷体" panose="02010609060101010101" pitchFamily="49" charset="-122"/>
                <a:ea typeface="楷体" panose="02010609060101010101" pitchFamily="49" charset="-122"/>
              </a:rPr>
              <a:t>数形结合</a:t>
            </a:r>
            <a:r>
              <a:rPr lang="zh-CN" altLang="en-US" sz="2400" dirty="0">
                <a:solidFill>
                  <a:schemeClr val="tx1"/>
                </a:solidFill>
                <a:latin typeface="楷体" panose="02010609060101010101" pitchFamily="49" charset="-122"/>
                <a:ea typeface="楷体" panose="02010609060101010101" pitchFamily="49" charset="-122"/>
              </a:rPr>
              <a:t>的思维习惯</a:t>
            </a:r>
            <a:endParaRPr lang="en-US" altLang="zh-CN" sz="2400" dirty="0">
              <a:solidFill>
                <a:schemeClr val="tx1"/>
              </a:solidFill>
              <a:latin typeface="楷体" panose="02010609060101010101" pitchFamily="49" charset="-122"/>
              <a:ea typeface="楷体" panose="02010609060101010101" pitchFamily="49" charset="-122"/>
            </a:endParaRPr>
          </a:p>
          <a:p>
            <a:pPr>
              <a:lnSpc>
                <a:spcPct val="120000"/>
              </a:lnSpc>
              <a:spcBef>
                <a:spcPts val="600"/>
              </a:spcBef>
              <a:defRPr sz="1000">
                <a:solidFill>
                  <a:srgbClr val="FFFFFF">
                    <a:alpha val="70000"/>
                  </a:srgbClr>
                </a:solidFill>
              </a:defRPr>
            </a:pPr>
            <a:r>
              <a:rPr lang="zh-CN" altLang="en-US" sz="2400" dirty="0">
                <a:solidFill>
                  <a:schemeClr val="tx1"/>
                </a:solidFill>
                <a:effectLst/>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effectLst/>
                <a:latin typeface="楷体" panose="02010609060101010101" pitchFamily="49" charset="-122"/>
                <a:ea typeface="楷体" panose="02010609060101010101" pitchFamily="49" charset="-122"/>
              </a:rPr>
              <a:t>加深学生</a:t>
            </a:r>
            <a:r>
              <a:rPr lang="zh-CN" altLang="en-US" sz="2400" b="1" dirty="0">
                <a:solidFill>
                  <a:srgbClr val="9FEFFF"/>
                </a:solidFill>
                <a:latin typeface="楷体" panose="02010609060101010101" pitchFamily="49" charset="-122"/>
                <a:ea typeface="楷体" panose="02010609060101010101" pitchFamily="49" charset="-122"/>
              </a:rPr>
              <a:t>基础知识</a:t>
            </a:r>
            <a:r>
              <a:rPr lang="zh-CN" altLang="en-US" sz="2400" dirty="0">
                <a:solidFill>
                  <a:schemeClr val="tx1"/>
                </a:solidFill>
                <a:effectLst/>
                <a:latin typeface="楷体" panose="02010609060101010101" pitchFamily="49" charset="-122"/>
                <a:ea typeface="楷体" panose="02010609060101010101" pitchFamily="49" charset="-122"/>
              </a:rPr>
              <a:t>的理解</a:t>
            </a:r>
            <a:endParaRPr lang="en-US" altLang="zh-CN" sz="2400" dirty="0">
              <a:solidFill>
                <a:schemeClr val="tx1"/>
              </a:solidFill>
              <a:effectLst/>
              <a:latin typeface="楷体" panose="02010609060101010101" pitchFamily="49" charset="-122"/>
              <a:ea typeface="楷体" panose="02010609060101010101" pitchFamily="49" charset="-122"/>
            </a:endParaRPr>
          </a:p>
          <a:p>
            <a:pPr>
              <a:lnSpc>
                <a:spcPct val="120000"/>
              </a:lnSpc>
              <a:spcBef>
                <a:spcPts val="600"/>
              </a:spcBef>
              <a:defRPr sz="1000">
                <a:solidFill>
                  <a:srgbClr val="FFFFFF">
                    <a:alpha val="70000"/>
                  </a:srgbClr>
                </a:solidFill>
              </a:defRPr>
            </a:pPr>
            <a:r>
              <a:rPr lang="zh-CN" altLang="en-US" sz="2400" dirty="0">
                <a:solidFill>
                  <a:schemeClr val="tx1"/>
                </a:solidFill>
                <a:effectLst/>
                <a:latin typeface="楷体" panose="02010609060101010101" pitchFamily="49" charset="-122"/>
                <a:ea typeface="楷体" panose="02010609060101010101" pitchFamily="49" charset="-122"/>
                <a:sym typeface="Wingdings" panose="05000000000000000000" pitchFamily="2" charset="2"/>
              </a:rPr>
              <a:t></a:t>
            </a:r>
            <a:r>
              <a:rPr lang="zh-CN" altLang="en-US" sz="2400" dirty="0">
                <a:solidFill>
                  <a:schemeClr val="tx1"/>
                </a:solidFill>
                <a:effectLst/>
                <a:latin typeface="楷体" panose="02010609060101010101" pitchFamily="49" charset="-122"/>
                <a:ea typeface="楷体" panose="02010609060101010101" pitchFamily="49" charset="-122"/>
              </a:rPr>
              <a:t>调动学生的</a:t>
            </a:r>
            <a:r>
              <a:rPr lang="zh-CN" altLang="en-US" sz="2400" b="1" dirty="0">
                <a:solidFill>
                  <a:srgbClr val="9FEFFF"/>
                </a:solidFill>
                <a:latin typeface="楷体" panose="02010609060101010101" pitchFamily="49" charset="-122"/>
                <a:ea typeface="楷体" panose="02010609060101010101" pitchFamily="49" charset="-122"/>
              </a:rPr>
              <a:t>数学兴趣</a:t>
            </a:r>
            <a:endParaRPr lang="en-US" altLang="zh-CN" sz="2400" b="1" dirty="0">
              <a:solidFill>
                <a:srgbClr val="9FEFFF"/>
              </a:solidFill>
              <a:latin typeface="楷体" panose="02010609060101010101" pitchFamily="49" charset="-122"/>
              <a:ea typeface="楷体" panose="02010609060101010101" pitchFamily="49" charset="-122"/>
            </a:endParaRPr>
          </a:p>
        </p:txBody>
      </p:sp>
      <p:sp>
        <p:nvSpPr>
          <p:cNvPr id="126" name="Title"/>
          <p:cNvSpPr txBox="1">
            <a:spLocks noGrp="1"/>
          </p:cNvSpPr>
          <p:nvPr>
            <p:ph type="title"/>
          </p:nvPr>
        </p:nvSpPr>
        <p:spPr>
          <a:xfrm>
            <a:off x="1028700" y="533400"/>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微课内容</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pic>
        <p:nvPicPr>
          <p:cNvPr id="17" name="图形 16" descr="一本数学书">
            <a:extLst>
              <a:ext uri="{FF2B5EF4-FFF2-40B4-BE49-F238E27FC236}">
                <a16:creationId xmlns:a16="http://schemas.microsoft.com/office/drawing/2014/main" id="{644D1E87-61EB-55D9-66E9-BAAE0F9D3D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78489" y="4795004"/>
            <a:ext cx="741832" cy="1090493"/>
          </a:xfrm>
          <a:prstGeom prst="rect">
            <a:avLst/>
          </a:prstGeom>
        </p:spPr>
      </p:pic>
      <p:pic>
        <p:nvPicPr>
          <p:cNvPr id="25" name="图形 24" descr="复选标记 纯色填充">
            <a:extLst>
              <a:ext uri="{FF2B5EF4-FFF2-40B4-BE49-F238E27FC236}">
                <a16:creationId xmlns:a16="http://schemas.microsoft.com/office/drawing/2014/main" id="{44671914-309A-E187-CB4A-6504EA15AD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28700" y="1565350"/>
            <a:ext cx="758774" cy="758774"/>
          </a:xfrm>
          <a:prstGeom prst="rect">
            <a:avLst/>
          </a:prstGeom>
          <a:effectLst>
            <a:glow rad="63500">
              <a:schemeClr val="accent1">
                <a:satMod val="175000"/>
                <a:alpha val="40000"/>
              </a:schemeClr>
            </a:glow>
          </a:effectLst>
        </p:spPr>
      </p:pic>
      <p:sp>
        <p:nvSpPr>
          <p:cNvPr id="26" name="Download Anything Now a days?…">
            <a:extLst>
              <a:ext uri="{FF2B5EF4-FFF2-40B4-BE49-F238E27FC236}">
                <a16:creationId xmlns:a16="http://schemas.microsoft.com/office/drawing/2014/main" id="{3CC15F43-394C-EA40-5974-7581D6F8FB98}"/>
              </a:ext>
            </a:extLst>
          </p:cNvPr>
          <p:cNvSpPr txBox="1"/>
          <p:nvPr/>
        </p:nvSpPr>
        <p:spPr>
          <a:xfrm>
            <a:off x="2232352" y="1673479"/>
            <a:ext cx="5732205" cy="10552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120000"/>
              </a:lnSpc>
              <a:spcBef>
                <a:spcPts val="1200"/>
              </a:spcBef>
              <a:defRPr sz="1200" b="1"/>
            </a:pPr>
            <a:r>
              <a:rPr lang="zh-CN" altLang="en-US" sz="2800" dirty="0"/>
              <a:t>受众</a:t>
            </a:r>
            <a:endParaRPr lang="en-US" altLang="zh-CN" sz="2800" dirty="0"/>
          </a:p>
          <a:p>
            <a:pPr>
              <a:lnSpc>
                <a:spcPct val="120000"/>
              </a:lnSpc>
              <a:spcBef>
                <a:spcPts val="1200"/>
              </a:spcBef>
              <a:defRPr sz="1200" b="1"/>
            </a:pPr>
            <a:r>
              <a:rPr lang="zh-CN" altLang="en-US" sz="2400" dirty="0">
                <a:solidFill>
                  <a:schemeClr val="tx1"/>
                </a:solidFill>
                <a:latin typeface="楷体" panose="02010609060101010101" pitchFamily="49" charset="-122"/>
                <a:ea typeface="楷体" panose="02010609060101010101" pitchFamily="49" charset="-122"/>
              </a:rPr>
              <a:t>面向高中或初高中衔接阶段学生</a:t>
            </a:r>
            <a:endParaRPr sz="2400" dirty="0">
              <a:solidFill>
                <a:schemeClr val="tx1"/>
              </a:solidFill>
              <a:latin typeface="楷体" panose="02010609060101010101" pitchFamily="49" charset="-122"/>
              <a:ea typeface="楷体" panose="02010609060101010101" pitchFamily="49" charset="-122"/>
            </a:endParaRPr>
          </a:p>
        </p:txBody>
      </p:sp>
      <p:pic>
        <p:nvPicPr>
          <p:cNvPr id="27" name="图形 26" descr="复选标记 纯色填充">
            <a:extLst>
              <a:ext uri="{FF2B5EF4-FFF2-40B4-BE49-F238E27FC236}">
                <a16:creationId xmlns:a16="http://schemas.microsoft.com/office/drawing/2014/main" id="{14CE8FA7-A9A6-BEFB-1AD6-2A50C2B117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28700" y="2920117"/>
            <a:ext cx="758774" cy="758774"/>
          </a:xfrm>
          <a:prstGeom prst="rect">
            <a:avLst/>
          </a:prstGeom>
          <a:effectLst>
            <a:glow rad="63500">
              <a:schemeClr val="accent3">
                <a:satMod val="175000"/>
                <a:alpha val="40000"/>
              </a:schemeClr>
            </a:glow>
          </a:effectLst>
        </p:spPr>
      </p:pic>
    </p:spTree>
    <p:extLst>
      <p:ext uri="{BB962C8B-B14F-4D97-AF65-F5344CB8AC3E}">
        <p14:creationId xmlns:p14="http://schemas.microsoft.com/office/powerpoint/2010/main" val="21521236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250" fill="hold"/>
                                        <p:tgtEl>
                                          <p:spTgt spid="27"/>
                                        </p:tgtEl>
                                        <p:attrNameLst>
                                          <p:attrName>ppt_w</p:attrName>
                                        </p:attrNameLst>
                                      </p:cBhvr>
                                      <p:tavLst>
                                        <p:tav tm="0">
                                          <p:val>
                                            <p:fltVal val="0"/>
                                          </p:val>
                                        </p:tav>
                                        <p:tav tm="100000">
                                          <p:val>
                                            <p:strVal val="#ppt_w"/>
                                          </p:val>
                                        </p:tav>
                                      </p:tavLst>
                                    </p:anim>
                                    <p:anim calcmode="lin" valueType="num">
                                      <p:cBhvr>
                                        <p:cTn id="8" dur="250" fill="hold"/>
                                        <p:tgtEl>
                                          <p:spTgt spid="27"/>
                                        </p:tgtEl>
                                        <p:attrNameLst>
                                          <p:attrName>ppt_h</p:attrName>
                                        </p:attrNameLst>
                                      </p:cBhvr>
                                      <p:tavLst>
                                        <p:tav tm="0">
                                          <p:val>
                                            <p:fltVal val="0"/>
                                          </p:val>
                                        </p:tav>
                                        <p:tav tm="100000">
                                          <p:val>
                                            <p:strVal val="#ppt_h"/>
                                          </p:val>
                                        </p:tav>
                                      </p:tavLst>
                                    </p:anim>
                                    <p:anim calcmode="lin" valueType="num">
                                      <p:cBhvr>
                                        <p:cTn id="9" dur="250" fill="hold"/>
                                        <p:tgtEl>
                                          <p:spTgt spid="27"/>
                                        </p:tgtEl>
                                        <p:attrNameLst>
                                          <p:attrName>style.rotation</p:attrName>
                                        </p:attrNameLst>
                                      </p:cBhvr>
                                      <p:tavLst>
                                        <p:tav tm="0">
                                          <p:val>
                                            <p:fltVal val="90"/>
                                          </p:val>
                                        </p:tav>
                                        <p:tav tm="100000">
                                          <p:val>
                                            <p:fltVal val="0"/>
                                          </p:val>
                                        </p:tav>
                                      </p:tavLst>
                                    </p:anim>
                                    <p:animEffect transition="in" filter="fade">
                                      <p:cBhvr>
                                        <p:cTn id="10" dur="250"/>
                                        <p:tgtEl>
                                          <p:spTgt spid="27"/>
                                        </p:tgtEl>
                                      </p:cBhvr>
                                    </p:animEffect>
                                  </p:childTnLst>
                                </p:cTn>
                              </p:par>
                              <p:par>
                                <p:cTn id="11" presetID="3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250" fill="hold"/>
                                        <p:tgtEl>
                                          <p:spTgt spid="25"/>
                                        </p:tgtEl>
                                        <p:attrNameLst>
                                          <p:attrName>ppt_w</p:attrName>
                                        </p:attrNameLst>
                                      </p:cBhvr>
                                      <p:tavLst>
                                        <p:tav tm="0">
                                          <p:val>
                                            <p:fltVal val="0"/>
                                          </p:val>
                                        </p:tav>
                                        <p:tav tm="100000">
                                          <p:val>
                                            <p:strVal val="#ppt_w"/>
                                          </p:val>
                                        </p:tav>
                                      </p:tavLst>
                                    </p:anim>
                                    <p:anim calcmode="lin" valueType="num">
                                      <p:cBhvr>
                                        <p:cTn id="14" dur="250" fill="hold"/>
                                        <p:tgtEl>
                                          <p:spTgt spid="25"/>
                                        </p:tgtEl>
                                        <p:attrNameLst>
                                          <p:attrName>ppt_h</p:attrName>
                                        </p:attrNameLst>
                                      </p:cBhvr>
                                      <p:tavLst>
                                        <p:tav tm="0">
                                          <p:val>
                                            <p:fltVal val="0"/>
                                          </p:val>
                                        </p:tav>
                                        <p:tav tm="100000">
                                          <p:val>
                                            <p:strVal val="#ppt_h"/>
                                          </p:val>
                                        </p:tav>
                                      </p:tavLst>
                                    </p:anim>
                                    <p:anim calcmode="lin" valueType="num">
                                      <p:cBhvr>
                                        <p:cTn id="15" dur="250" fill="hold"/>
                                        <p:tgtEl>
                                          <p:spTgt spid="25"/>
                                        </p:tgtEl>
                                        <p:attrNameLst>
                                          <p:attrName>style.rotation</p:attrName>
                                        </p:attrNameLst>
                                      </p:cBhvr>
                                      <p:tavLst>
                                        <p:tav tm="0">
                                          <p:val>
                                            <p:fltVal val="90"/>
                                          </p:val>
                                        </p:tav>
                                        <p:tav tm="100000">
                                          <p:val>
                                            <p:fltVal val="0"/>
                                          </p:val>
                                        </p:tav>
                                      </p:tavLst>
                                    </p:anim>
                                    <p:animEffect transition="in" filter="fade">
                                      <p:cBhvr>
                                        <p:cTn id="16" dur="250"/>
                                        <p:tgtEl>
                                          <p:spTgt spid="2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26"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290">
                                          <p:stCondLst>
                                            <p:cond delay="0"/>
                                          </p:stCondLst>
                                        </p:cTn>
                                        <p:tgtEl>
                                          <p:spTgt spid="17"/>
                                        </p:tgtEl>
                                      </p:cBhvr>
                                    </p:animEffect>
                                    <p:anim calcmode="lin" valueType="num">
                                      <p:cBhvr>
                                        <p:cTn id="25"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30" dur="13">
                                          <p:stCondLst>
                                            <p:cond delay="325"/>
                                          </p:stCondLst>
                                        </p:cTn>
                                        <p:tgtEl>
                                          <p:spTgt spid="17"/>
                                        </p:tgtEl>
                                      </p:cBhvr>
                                      <p:to x="100000" y="60000"/>
                                    </p:animScale>
                                    <p:animScale>
                                      <p:cBhvr>
                                        <p:cTn id="31" dur="83" decel="50000">
                                          <p:stCondLst>
                                            <p:cond delay="338"/>
                                          </p:stCondLst>
                                        </p:cTn>
                                        <p:tgtEl>
                                          <p:spTgt spid="17"/>
                                        </p:tgtEl>
                                      </p:cBhvr>
                                      <p:to x="100000" y="100000"/>
                                    </p:animScale>
                                    <p:animScale>
                                      <p:cBhvr>
                                        <p:cTn id="32" dur="13">
                                          <p:stCondLst>
                                            <p:cond delay="656"/>
                                          </p:stCondLst>
                                        </p:cTn>
                                        <p:tgtEl>
                                          <p:spTgt spid="17"/>
                                        </p:tgtEl>
                                      </p:cBhvr>
                                      <p:to x="100000" y="80000"/>
                                    </p:animScale>
                                    <p:animScale>
                                      <p:cBhvr>
                                        <p:cTn id="33" dur="83" decel="50000">
                                          <p:stCondLst>
                                            <p:cond delay="669"/>
                                          </p:stCondLst>
                                        </p:cTn>
                                        <p:tgtEl>
                                          <p:spTgt spid="17"/>
                                        </p:tgtEl>
                                      </p:cBhvr>
                                      <p:to x="100000" y="100000"/>
                                    </p:animScale>
                                    <p:animScale>
                                      <p:cBhvr>
                                        <p:cTn id="34" dur="13">
                                          <p:stCondLst>
                                            <p:cond delay="821"/>
                                          </p:stCondLst>
                                        </p:cTn>
                                        <p:tgtEl>
                                          <p:spTgt spid="17"/>
                                        </p:tgtEl>
                                      </p:cBhvr>
                                      <p:to x="100000" y="90000"/>
                                    </p:animScale>
                                    <p:animScale>
                                      <p:cBhvr>
                                        <p:cTn id="35" dur="83" decel="50000">
                                          <p:stCondLst>
                                            <p:cond delay="834"/>
                                          </p:stCondLst>
                                        </p:cTn>
                                        <p:tgtEl>
                                          <p:spTgt spid="17"/>
                                        </p:tgtEl>
                                      </p:cBhvr>
                                      <p:to x="100000" y="100000"/>
                                    </p:animScale>
                                    <p:animScale>
                                      <p:cBhvr>
                                        <p:cTn id="36" dur="13">
                                          <p:stCondLst>
                                            <p:cond delay="904"/>
                                          </p:stCondLst>
                                        </p:cTn>
                                        <p:tgtEl>
                                          <p:spTgt spid="17"/>
                                        </p:tgtEl>
                                      </p:cBhvr>
                                      <p:to x="100000" y="95000"/>
                                    </p:animScale>
                                    <p:animScale>
                                      <p:cBhvr>
                                        <p:cTn id="37" dur="83" decel="50000">
                                          <p:stCondLst>
                                            <p:cond delay="917"/>
                                          </p:stCondLst>
                                        </p:cTn>
                                        <p:tgtEl>
                                          <p:spTgt spid="17"/>
                                        </p:tgtEl>
                                      </p:cBhvr>
                                      <p:to x="100000" y="100000"/>
                                    </p:animScale>
                                  </p:childTnLst>
                                </p:cTn>
                              </p:par>
                              <p:par>
                                <p:cTn id="38" presetID="42" presetClass="entr" presetSubtype="0" fill="hold" grpId="0" nodeType="withEffect">
                                  <p:stCondLst>
                                    <p:cond delay="0"/>
                                  </p:stCondLst>
                                  <p:childTnLst>
                                    <p:set>
                                      <p:cBhvr>
                                        <p:cTn id="39" dur="1" fill="hold">
                                          <p:stCondLst>
                                            <p:cond delay="0"/>
                                          </p:stCondLst>
                                        </p:cTn>
                                        <p:tgtEl>
                                          <p:spTgt spid="104"/>
                                        </p:tgtEl>
                                        <p:attrNameLst>
                                          <p:attrName>style.visibility</p:attrName>
                                        </p:attrNameLst>
                                      </p:cBhvr>
                                      <p:to>
                                        <p:strVal val="visible"/>
                                      </p:to>
                                    </p:set>
                                    <p:animEffect transition="in" filter="fade">
                                      <p:cBhvr>
                                        <p:cTn id="40" dur="500"/>
                                        <p:tgtEl>
                                          <p:spTgt spid="104"/>
                                        </p:tgtEl>
                                      </p:cBhvr>
                                    </p:animEffect>
                                    <p:anim calcmode="lin" valueType="num">
                                      <p:cBhvr>
                                        <p:cTn id="41" dur="500" fill="hold"/>
                                        <p:tgtEl>
                                          <p:spTgt spid="104"/>
                                        </p:tgtEl>
                                        <p:attrNameLst>
                                          <p:attrName>ppt_x</p:attrName>
                                        </p:attrNameLst>
                                      </p:cBhvr>
                                      <p:tavLst>
                                        <p:tav tm="0">
                                          <p:val>
                                            <p:strVal val="#ppt_x"/>
                                          </p:val>
                                        </p:tav>
                                        <p:tav tm="100000">
                                          <p:val>
                                            <p:strVal val="#ppt_x"/>
                                          </p:val>
                                        </p:tav>
                                      </p:tavLst>
                                    </p:anim>
                                    <p:anim calcmode="lin" valueType="num">
                                      <p:cBhvr>
                                        <p:cTn id="42" dur="5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9A6D95D-1F91-A827-B1F8-8C85E7AE5437}"/>
              </a:ext>
            </a:extLst>
          </p:cNvPr>
          <p:cNvSpPr/>
          <p:nvPr/>
        </p:nvSpPr>
        <p:spPr>
          <a:xfrm>
            <a:off x="7342791" y="0"/>
            <a:ext cx="4849209" cy="6756400"/>
          </a:xfrm>
          <a:prstGeom prst="rect">
            <a:avLst/>
          </a:prstGeom>
          <a:solidFill>
            <a:schemeClr val="tx1"/>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mj-lt"/>
              <a:ea typeface="+mj-ea"/>
              <a:cs typeface="+mj-cs"/>
              <a:sym typeface="Helvetica"/>
            </a:endParaRPr>
          </a:p>
        </p:txBody>
      </p:sp>
      <p:sp>
        <p:nvSpPr>
          <p:cNvPr id="126" name="Title"/>
          <p:cNvSpPr txBox="1">
            <a:spLocks noGrp="1"/>
          </p:cNvSpPr>
          <p:nvPr>
            <p:ph type="title"/>
          </p:nvPr>
        </p:nvSpPr>
        <p:spPr>
          <a:xfrm>
            <a:off x="1028700" y="533400"/>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微课内容</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pic>
        <p:nvPicPr>
          <p:cNvPr id="21" name="图形 20" descr="复选标记 纯色填充">
            <a:extLst>
              <a:ext uri="{FF2B5EF4-FFF2-40B4-BE49-F238E27FC236}">
                <a16:creationId xmlns:a16="http://schemas.microsoft.com/office/drawing/2014/main" id="{2697AC04-4D1B-4E6E-1AF4-A62848662E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74438" y="1421766"/>
            <a:ext cx="758774" cy="758774"/>
          </a:xfrm>
          <a:prstGeom prst="rect">
            <a:avLst/>
          </a:prstGeom>
          <a:effectLst>
            <a:glow rad="63500">
              <a:schemeClr val="accent1">
                <a:lumMod val="20000"/>
                <a:lumOff val="80000"/>
                <a:alpha val="40000"/>
              </a:schemeClr>
            </a:glow>
          </a:effectLst>
        </p:spPr>
      </p:pic>
      <p:sp>
        <p:nvSpPr>
          <p:cNvPr id="22" name="Download Anything Now a days?…">
            <a:extLst>
              <a:ext uri="{FF2B5EF4-FFF2-40B4-BE49-F238E27FC236}">
                <a16:creationId xmlns:a16="http://schemas.microsoft.com/office/drawing/2014/main" id="{403E9663-24CB-25F4-E4B9-0D738AFF84EF}"/>
              </a:ext>
            </a:extLst>
          </p:cNvPr>
          <p:cNvSpPr txBox="1"/>
          <p:nvPr/>
        </p:nvSpPr>
        <p:spPr>
          <a:xfrm>
            <a:off x="1368706" y="1529895"/>
            <a:ext cx="5941589" cy="33718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120000"/>
              </a:lnSpc>
              <a:spcBef>
                <a:spcPts val="1200"/>
              </a:spcBef>
              <a:defRPr sz="1200" b="1"/>
            </a:pPr>
            <a:r>
              <a:rPr lang="zh-CN" altLang="en-US" sz="2800" dirty="0"/>
              <a:t>人教版高中数学必修四</a:t>
            </a:r>
            <a:r>
              <a:rPr lang="en-US" altLang="zh-CN" sz="2800" dirty="0"/>
              <a:t>——</a:t>
            </a:r>
            <a:r>
              <a:rPr lang="zh-CN" altLang="en-US" sz="2800" dirty="0"/>
              <a:t>三角函数</a:t>
            </a:r>
            <a:endParaRPr lang="en-US" altLang="zh-CN" sz="2800" dirty="0"/>
          </a:p>
          <a:p>
            <a:pPr lvl="0">
              <a:lnSpc>
                <a:spcPct val="120000"/>
              </a:lnSpc>
              <a:spcBef>
                <a:spcPts val="600"/>
              </a:spcBef>
              <a:defRPr sz="1000">
                <a:solidFill>
                  <a:srgbClr val="FFFFFF">
                    <a:alpha val="70000"/>
                  </a:srgbClr>
                </a:solidFill>
              </a:defRPr>
            </a:pPr>
            <a:r>
              <a:rPr lang="zh-CN" altLang="en-US" sz="2000" dirty="0">
                <a:effectLst>
                  <a:glow>
                    <a:srgbClr val="FFFFFF">
                      <a:alpha val="30000"/>
                    </a:srgbClr>
                  </a:glow>
                </a:effectLst>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9FEFFF"/>
                </a:solidFill>
                <a:latin typeface="楷体" panose="02010609060101010101" pitchFamily="49" charset="-122"/>
                <a:ea typeface="楷体" panose="02010609060101010101" pitchFamily="49" charset="-122"/>
              </a:rPr>
              <a:t>弧度制</a:t>
            </a:r>
            <a:endParaRPr lang="en-US" altLang="zh-CN" sz="2000" dirty="0">
              <a:latin typeface="楷体" panose="02010609060101010101" pitchFamily="49" charset="-122"/>
              <a:ea typeface="楷体" panose="02010609060101010101" pitchFamily="49" charset="-122"/>
            </a:endParaRPr>
          </a:p>
          <a:p>
            <a:pPr lvl="0">
              <a:lnSpc>
                <a:spcPct val="120000"/>
              </a:lnSpc>
              <a:spcBef>
                <a:spcPts val="600"/>
              </a:spcBef>
              <a:defRPr sz="1000">
                <a:solidFill>
                  <a:srgbClr val="FFFFFF">
                    <a:alpha val="70000"/>
                  </a:srgbClr>
                </a:solidFill>
              </a:defRPr>
            </a:pPr>
            <a:r>
              <a:rPr lang="zh-CN" altLang="en-US" sz="2000" dirty="0">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9FEFFF"/>
                </a:solidFill>
                <a:latin typeface="楷体" panose="02010609060101010101" pitchFamily="49" charset="-122"/>
                <a:ea typeface="楷体" panose="02010609060101010101" pitchFamily="49" charset="-122"/>
              </a:rPr>
              <a:t>任意角</a:t>
            </a:r>
            <a:endParaRPr lang="en-US" altLang="zh-CN" sz="2000" dirty="0">
              <a:latin typeface="楷体" panose="02010609060101010101" pitchFamily="49" charset="-122"/>
              <a:ea typeface="楷体" panose="02010609060101010101" pitchFamily="49" charset="-122"/>
            </a:endParaRPr>
          </a:p>
          <a:p>
            <a:pPr lvl="0">
              <a:lnSpc>
                <a:spcPct val="120000"/>
              </a:lnSpc>
              <a:spcBef>
                <a:spcPts val="600"/>
              </a:spcBef>
              <a:defRPr sz="1000">
                <a:solidFill>
                  <a:srgbClr val="FFFFFF">
                    <a:alpha val="70000"/>
                  </a:srgbClr>
                </a:solidFill>
              </a:defRPr>
            </a:pPr>
            <a:r>
              <a:rPr lang="zh-CN" altLang="en-US" sz="2000" dirty="0">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9FEFFF"/>
                </a:solidFill>
                <a:latin typeface="楷体" panose="02010609060101010101" pitchFamily="49" charset="-122"/>
                <a:ea typeface="楷体" panose="02010609060101010101" pitchFamily="49" charset="-122"/>
              </a:rPr>
              <a:t>三角函数定义</a:t>
            </a:r>
            <a:endParaRPr lang="en-US" altLang="zh-CN" sz="2000" dirty="0">
              <a:latin typeface="楷体" panose="02010609060101010101" pitchFamily="49" charset="-122"/>
              <a:ea typeface="楷体" panose="02010609060101010101" pitchFamily="49" charset="-122"/>
            </a:endParaRPr>
          </a:p>
          <a:p>
            <a:pPr lvl="0">
              <a:lnSpc>
                <a:spcPct val="120000"/>
              </a:lnSpc>
              <a:spcBef>
                <a:spcPts val="600"/>
              </a:spcBef>
              <a:defRPr sz="1000">
                <a:solidFill>
                  <a:srgbClr val="FFFFFF">
                    <a:alpha val="70000"/>
                  </a:srgbClr>
                </a:solidFill>
              </a:defRPr>
            </a:pPr>
            <a:r>
              <a:rPr lang="zh-CN" altLang="en-US" sz="2000" dirty="0">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9FEFFF"/>
                </a:solidFill>
                <a:latin typeface="楷体" panose="02010609060101010101" pitchFamily="49" charset="-122"/>
                <a:ea typeface="楷体" panose="02010609060101010101" pitchFamily="49" charset="-122"/>
              </a:rPr>
              <a:t>三角函数的一些简单性质</a:t>
            </a:r>
            <a:endParaRPr lang="en-US" altLang="zh-CN" sz="2000" b="1" dirty="0">
              <a:solidFill>
                <a:srgbClr val="9FEFFF"/>
              </a:solidFill>
              <a:latin typeface="楷体" panose="02010609060101010101" pitchFamily="49" charset="-122"/>
              <a:ea typeface="楷体" panose="02010609060101010101" pitchFamily="49" charset="-122"/>
            </a:endParaRPr>
          </a:p>
          <a:p>
            <a:pPr lvl="0">
              <a:lnSpc>
                <a:spcPct val="120000"/>
              </a:lnSpc>
              <a:spcBef>
                <a:spcPts val="600"/>
              </a:spcBef>
              <a:defRPr sz="1000">
                <a:solidFill>
                  <a:srgbClr val="FFFFFF">
                    <a:alpha val="70000"/>
                  </a:srgbClr>
                </a:solidFill>
              </a:defRPr>
            </a:pPr>
            <a:r>
              <a:rPr lang="zh-CN" altLang="zh-CN" sz="2000" dirty="0">
                <a:solidFill>
                  <a:srgbClr val="FFFFFF">
                    <a:alpha val="70000"/>
                  </a:srgbClr>
                </a:solidFill>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9FEFFF"/>
                </a:solidFill>
                <a:latin typeface="楷体" panose="02010609060101010101" pitchFamily="49" charset="-122"/>
                <a:ea typeface="楷体" panose="02010609060101010101" pitchFamily="49" charset="-122"/>
              </a:rPr>
              <a:t>三角函数图像演示</a:t>
            </a:r>
            <a:endParaRPr lang="en-US" altLang="zh-CN" sz="2000" dirty="0">
              <a:solidFill>
                <a:srgbClr val="FFFFFF">
                  <a:alpha val="70000"/>
                </a:srgbClr>
              </a:solidFill>
              <a:latin typeface="楷体" panose="02010609060101010101" pitchFamily="49" charset="-122"/>
              <a:ea typeface="楷体" panose="02010609060101010101" pitchFamily="49" charset="-122"/>
            </a:endParaRPr>
          </a:p>
          <a:p>
            <a:pPr>
              <a:lnSpc>
                <a:spcPct val="120000"/>
              </a:lnSpc>
              <a:spcBef>
                <a:spcPts val="1200"/>
              </a:spcBef>
              <a:defRPr sz="1200" b="1"/>
            </a:pPr>
            <a:endParaRPr sz="2800" dirty="0">
              <a:solidFill>
                <a:srgbClr val="05050F"/>
              </a:solidFill>
            </a:endParaRPr>
          </a:p>
        </p:txBody>
      </p:sp>
      <p:pic>
        <p:nvPicPr>
          <p:cNvPr id="8" name="图形 7" descr="复选标记 纯色填充">
            <a:extLst>
              <a:ext uri="{FF2B5EF4-FFF2-40B4-BE49-F238E27FC236}">
                <a16:creationId xmlns:a16="http://schemas.microsoft.com/office/drawing/2014/main" id="{B503596E-9C86-63FF-DA83-ED86DF6250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74438" y="4272108"/>
            <a:ext cx="758774" cy="758774"/>
          </a:xfrm>
          <a:prstGeom prst="rect">
            <a:avLst/>
          </a:prstGeom>
          <a:effectLst>
            <a:glow rad="63500">
              <a:schemeClr val="accent1">
                <a:satMod val="175000"/>
                <a:alpha val="40000"/>
              </a:schemeClr>
            </a:glow>
          </a:effectLst>
        </p:spPr>
      </p:pic>
      <p:sp>
        <p:nvSpPr>
          <p:cNvPr id="9" name="Download Anything Now a days?…">
            <a:extLst>
              <a:ext uri="{FF2B5EF4-FFF2-40B4-BE49-F238E27FC236}">
                <a16:creationId xmlns:a16="http://schemas.microsoft.com/office/drawing/2014/main" id="{37952F33-0CFD-A680-335D-74D16E6F59E4}"/>
              </a:ext>
            </a:extLst>
          </p:cNvPr>
          <p:cNvSpPr txBox="1"/>
          <p:nvPr/>
        </p:nvSpPr>
        <p:spPr>
          <a:xfrm>
            <a:off x="1578090" y="4503237"/>
            <a:ext cx="5732205" cy="4725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120000"/>
              </a:lnSpc>
              <a:spcBef>
                <a:spcPts val="1200"/>
              </a:spcBef>
              <a:defRPr sz="1200" b="1"/>
            </a:pPr>
            <a:r>
              <a:rPr lang="zh-CN" altLang="en-US" sz="2800" dirty="0"/>
              <a:t>配套思考题</a:t>
            </a:r>
            <a:endParaRPr lang="en-US" altLang="zh-CN" sz="2800" dirty="0"/>
          </a:p>
        </p:txBody>
      </p:sp>
      <p:grpSp>
        <p:nvGrpSpPr>
          <p:cNvPr id="15" name="组合 14">
            <a:extLst>
              <a:ext uri="{FF2B5EF4-FFF2-40B4-BE49-F238E27FC236}">
                <a16:creationId xmlns:a16="http://schemas.microsoft.com/office/drawing/2014/main" id="{43E56B20-22ED-8FFC-72CC-9A6277B228C8}"/>
              </a:ext>
            </a:extLst>
          </p:cNvPr>
          <p:cNvGrpSpPr/>
          <p:nvPr/>
        </p:nvGrpSpPr>
        <p:grpSpPr>
          <a:xfrm>
            <a:off x="7342791" y="6756400"/>
            <a:ext cx="4849209" cy="13716000"/>
            <a:chOff x="3671395" y="0"/>
            <a:chExt cx="4849209" cy="13716000"/>
          </a:xfrm>
        </p:grpSpPr>
        <p:pic>
          <p:nvPicPr>
            <p:cNvPr id="12" name="图片 11" descr="图形用户界面&#10;&#10;低可信度描述已自动生成">
              <a:extLst>
                <a:ext uri="{FF2B5EF4-FFF2-40B4-BE49-F238E27FC236}">
                  <a16:creationId xmlns:a16="http://schemas.microsoft.com/office/drawing/2014/main" id="{42936B06-6B9D-8715-AE4F-A3CFD68E6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1395" y="0"/>
              <a:ext cx="4849209" cy="6858000"/>
            </a:xfrm>
            <a:prstGeom prst="rect">
              <a:avLst/>
            </a:prstGeom>
          </p:spPr>
        </p:pic>
        <p:pic>
          <p:nvPicPr>
            <p:cNvPr id="14" name="图片 13" descr="文本&#10;&#10;描述已自动生成">
              <a:extLst>
                <a:ext uri="{FF2B5EF4-FFF2-40B4-BE49-F238E27FC236}">
                  <a16:creationId xmlns:a16="http://schemas.microsoft.com/office/drawing/2014/main" id="{FC132C60-642C-0E20-5041-9C3FC70C2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1395" y="6858000"/>
              <a:ext cx="4849209" cy="685800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dur="1" fill="hold">
                                          <p:stCondLst>
                                            <p:cond delay="0"/>
                                          </p:stCondLst>
                                        </p:cTn>
                                        <p:tgtEl>
                                          <p:spTgt spid="126"/>
                                        </p:tgtEl>
                                        <p:attrNameLst>
                                          <p:attrName>style.visibility</p:attrName>
                                        </p:attrNameLst>
                                      </p:cBhvr>
                                      <p:to>
                                        <p:strVal val="visible"/>
                                      </p:to>
                                    </p:set>
                                    <p:anim calcmode="lin" valueType="num">
                                      <p:cBhvr additive="base">
                                        <p:cTn id="7" dur="250" fill="hold"/>
                                        <p:tgtEl>
                                          <p:spTgt spid="126"/>
                                        </p:tgtEl>
                                        <p:attrNameLst>
                                          <p:attrName>ppt_x</p:attrName>
                                        </p:attrNameLst>
                                      </p:cBhvr>
                                      <p:tavLst>
                                        <p:tav tm="0">
                                          <p:val>
                                            <p:strVal val="0-#ppt_w/2"/>
                                          </p:val>
                                        </p:tav>
                                        <p:tav tm="100000">
                                          <p:val>
                                            <p:strVal val="#ppt_x"/>
                                          </p:val>
                                        </p:tav>
                                      </p:tavLst>
                                    </p:anim>
                                    <p:anim calcmode="lin" valueType="num">
                                      <p:cBhvr additive="base">
                                        <p:cTn id="8" dur="250" fill="hold"/>
                                        <p:tgtEl>
                                          <p:spTgt spid="126"/>
                                        </p:tgtEl>
                                        <p:attrNameLst>
                                          <p:attrName>ppt_y</p:attrName>
                                        </p:attrNameLst>
                                      </p:cBhvr>
                                      <p:tavLst>
                                        <p:tav tm="0">
                                          <p:val>
                                            <p:strVal val="#ppt_y"/>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250" fill="hold"/>
                                        <p:tgtEl>
                                          <p:spTgt spid="21"/>
                                        </p:tgtEl>
                                        <p:attrNameLst>
                                          <p:attrName>ppt_w</p:attrName>
                                        </p:attrNameLst>
                                      </p:cBhvr>
                                      <p:tavLst>
                                        <p:tav tm="0">
                                          <p:val>
                                            <p:fltVal val="0"/>
                                          </p:val>
                                        </p:tav>
                                        <p:tav tm="100000">
                                          <p:val>
                                            <p:strVal val="#ppt_w"/>
                                          </p:val>
                                        </p:tav>
                                      </p:tavLst>
                                    </p:anim>
                                    <p:anim calcmode="lin" valueType="num">
                                      <p:cBhvr>
                                        <p:cTn id="12" dur="250" fill="hold"/>
                                        <p:tgtEl>
                                          <p:spTgt spid="21"/>
                                        </p:tgtEl>
                                        <p:attrNameLst>
                                          <p:attrName>ppt_h</p:attrName>
                                        </p:attrNameLst>
                                      </p:cBhvr>
                                      <p:tavLst>
                                        <p:tav tm="0">
                                          <p:val>
                                            <p:fltVal val="0"/>
                                          </p:val>
                                        </p:tav>
                                        <p:tav tm="100000">
                                          <p:val>
                                            <p:strVal val="#ppt_h"/>
                                          </p:val>
                                        </p:tav>
                                      </p:tavLst>
                                    </p:anim>
                                    <p:anim calcmode="lin" valueType="num">
                                      <p:cBhvr>
                                        <p:cTn id="13" dur="250" fill="hold"/>
                                        <p:tgtEl>
                                          <p:spTgt spid="21"/>
                                        </p:tgtEl>
                                        <p:attrNameLst>
                                          <p:attrName>style.rotation</p:attrName>
                                        </p:attrNameLst>
                                      </p:cBhvr>
                                      <p:tavLst>
                                        <p:tav tm="0">
                                          <p:val>
                                            <p:fltVal val="90"/>
                                          </p:val>
                                        </p:tav>
                                        <p:tav tm="100000">
                                          <p:val>
                                            <p:fltVal val="0"/>
                                          </p:val>
                                        </p:tav>
                                      </p:tavLst>
                                    </p:anim>
                                    <p:animEffect transition="in" filter="fade">
                                      <p:cBhvr>
                                        <p:cTn id="14" dur="250"/>
                                        <p:tgtEl>
                                          <p:spTgt spid="2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3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250" fill="hold"/>
                                        <p:tgtEl>
                                          <p:spTgt spid="8"/>
                                        </p:tgtEl>
                                        <p:attrNameLst>
                                          <p:attrName>ppt_w</p:attrName>
                                        </p:attrNameLst>
                                      </p:cBhvr>
                                      <p:tavLst>
                                        <p:tav tm="0">
                                          <p:val>
                                            <p:fltVal val="0"/>
                                          </p:val>
                                        </p:tav>
                                        <p:tav tm="100000">
                                          <p:val>
                                            <p:strVal val="#ppt_w"/>
                                          </p:val>
                                        </p:tav>
                                      </p:tavLst>
                                    </p:anim>
                                    <p:anim calcmode="lin" valueType="num">
                                      <p:cBhvr>
                                        <p:cTn id="23" dur="250" fill="hold"/>
                                        <p:tgtEl>
                                          <p:spTgt spid="8"/>
                                        </p:tgtEl>
                                        <p:attrNameLst>
                                          <p:attrName>ppt_h</p:attrName>
                                        </p:attrNameLst>
                                      </p:cBhvr>
                                      <p:tavLst>
                                        <p:tav tm="0">
                                          <p:val>
                                            <p:fltVal val="0"/>
                                          </p:val>
                                        </p:tav>
                                        <p:tav tm="100000">
                                          <p:val>
                                            <p:strVal val="#ppt_h"/>
                                          </p:val>
                                        </p:tav>
                                      </p:tavLst>
                                    </p:anim>
                                    <p:anim calcmode="lin" valueType="num">
                                      <p:cBhvr>
                                        <p:cTn id="24" dur="250" fill="hold"/>
                                        <p:tgtEl>
                                          <p:spTgt spid="8"/>
                                        </p:tgtEl>
                                        <p:attrNameLst>
                                          <p:attrName>style.rotation</p:attrName>
                                        </p:attrNameLst>
                                      </p:cBhvr>
                                      <p:tavLst>
                                        <p:tav tm="0">
                                          <p:val>
                                            <p:fltVal val="90"/>
                                          </p:val>
                                        </p:tav>
                                        <p:tav tm="100000">
                                          <p:val>
                                            <p:fltVal val="0"/>
                                          </p:val>
                                        </p:tav>
                                      </p:tavLst>
                                    </p:anim>
                                    <p:animEffect transition="in" filter="fade">
                                      <p:cBhvr>
                                        <p:cTn id="25" dur="250"/>
                                        <p:tgtEl>
                                          <p:spTgt spid="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42" presetClass="path" presetSubtype="0" fill="hold" nodeType="withEffect">
                                  <p:stCondLst>
                                    <p:cond delay="0"/>
                                  </p:stCondLst>
                                  <p:childTnLst>
                                    <p:animMotion origin="layout" path="M -1.66667E-6 -2.98704 L 0.00417 -0.98519 " pathEditMode="relative" rAng="0" ptsTypes="AA">
                                      <p:cBhvr>
                                        <p:cTn id="32" dur="4000" fill="hold"/>
                                        <p:tgtEl>
                                          <p:spTgt spid="15"/>
                                        </p:tgtEl>
                                        <p:attrNameLst>
                                          <p:attrName>ppt_x</p:attrName>
                                          <p:attrName>ppt_y</p:attrName>
                                        </p:attrNameLst>
                                      </p:cBhvr>
                                      <p:rCtr x="208" y="100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animBg="1" advAuto="0"/>
      <p:bldP spid="22"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p:cNvSpPr txBox="1">
            <a:spLocks noGrp="1"/>
          </p:cNvSpPr>
          <p:nvPr>
            <p:ph type="title"/>
          </p:nvPr>
        </p:nvSpPr>
        <p:spPr>
          <a:xfrm>
            <a:off x="1028700" y="533400"/>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技术选择</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pic>
        <p:nvPicPr>
          <p:cNvPr id="14" name="feature">
            <a:hlinkClick r:id="" action="ppaction://media"/>
            <a:extLst>
              <a:ext uri="{FF2B5EF4-FFF2-40B4-BE49-F238E27FC236}">
                <a16:creationId xmlns:a16="http://schemas.microsoft.com/office/drawing/2014/main" id="{83CAB2E7-674B-412D-FF16-A4CD3259C051}"/>
              </a:ext>
            </a:extLst>
          </p:cNvPr>
          <p:cNvPicPr>
            <a:picLocks noChangeAspect="1"/>
          </p:cNvPicPr>
          <p:nvPr>
            <a:videoFile r:link="rId2"/>
            <p:extLst>
              <p:ext uri="{DAA4B4D4-6D71-4841-9C94-3DE7FCFB9230}">
                <p14:media xmlns:p14="http://schemas.microsoft.com/office/powerpoint/2010/main" r:embed="rId1">
                  <p14:fade in="750"/>
                </p14:media>
              </p:ext>
            </p:extLst>
          </p:nvPr>
        </p:nvPicPr>
        <p:blipFill>
          <a:blip r:embed="rId5"/>
          <a:stretch>
            <a:fillRect/>
          </a:stretch>
        </p:blipFill>
        <p:spPr>
          <a:xfrm>
            <a:off x="7275882" y="3032243"/>
            <a:ext cx="5526911" cy="3108888"/>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grpSp>
        <p:nvGrpSpPr>
          <p:cNvPr id="3" name="组合 2">
            <a:extLst>
              <a:ext uri="{FF2B5EF4-FFF2-40B4-BE49-F238E27FC236}">
                <a16:creationId xmlns:a16="http://schemas.microsoft.com/office/drawing/2014/main" id="{3E586666-223B-C131-FAAE-98BD1BBB9FA6}"/>
              </a:ext>
            </a:extLst>
          </p:cNvPr>
          <p:cNvGrpSpPr/>
          <p:nvPr/>
        </p:nvGrpSpPr>
        <p:grpSpPr>
          <a:xfrm>
            <a:off x="1028700" y="1565275"/>
            <a:ext cx="6309625" cy="1185988"/>
            <a:chOff x="1028700" y="1565275"/>
            <a:chExt cx="6309625" cy="1185988"/>
          </a:xfrm>
        </p:grpSpPr>
        <p:pic>
          <p:nvPicPr>
            <p:cNvPr id="21" name="图形 20" descr="复选标记 纯色填充">
              <a:extLst>
                <a:ext uri="{FF2B5EF4-FFF2-40B4-BE49-F238E27FC236}">
                  <a16:creationId xmlns:a16="http://schemas.microsoft.com/office/drawing/2014/main" id="{2697AC04-4D1B-4E6E-1AF4-A62848662E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28700" y="1565275"/>
              <a:ext cx="758774" cy="758774"/>
            </a:xfrm>
            <a:prstGeom prst="rect">
              <a:avLst/>
            </a:prstGeom>
            <a:effectLst>
              <a:glow rad="63500">
                <a:schemeClr val="accent1">
                  <a:lumMod val="20000"/>
                  <a:lumOff val="80000"/>
                  <a:alpha val="40000"/>
                </a:schemeClr>
              </a:glow>
            </a:effectLst>
          </p:spPr>
        </p:pic>
        <p:sp>
          <p:nvSpPr>
            <p:cNvPr id="22" name="Download Anything Now a days?…">
              <a:extLst>
                <a:ext uri="{FF2B5EF4-FFF2-40B4-BE49-F238E27FC236}">
                  <a16:creationId xmlns:a16="http://schemas.microsoft.com/office/drawing/2014/main" id="{403E9663-24CB-25F4-E4B9-0D738AFF84EF}"/>
                </a:ext>
              </a:extLst>
            </p:cNvPr>
            <p:cNvSpPr txBox="1"/>
            <p:nvPr/>
          </p:nvSpPr>
          <p:spPr>
            <a:xfrm>
              <a:off x="2232352" y="1673404"/>
              <a:ext cx="5105973" cy="1077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120000"/>
                </a:lnSpc>
                <a:spcBef>
                  <a:spcPts val="1200"/>
                </a:spcBef>
                <a:defRPr sz="1200" b="1"/>
              </a:pPr>
              <a:r>
                <a:rPr lang="zh-CN" altLang="en-US" sz="2800" dirty="0"/>
                <a:t>只用编程语言制作动画？</a:t>
              </a:r>
              <a:endParaRPr lang="en-US" altLang="zh-CN" sz="2800" dirty="0"/>
            </a:p>
            <a:p>
              <a:pPr>
                <a:lnSpc>
                  <a:spcPct val="120000"/>
                </a:lnSpc>
                <a:spcBef>
                  <a:spcPts val="1200"/>
                </a:spcBef>
                <a:defRPr sz="1200" b="1"/>
              </a:pPr>
              <a:r>
                <a:rPr lang="en-US" altLang="zh-CN" sz="2400" dirty="0" err="1">
                  <a:solidFill>
                    <a:schemeClr val="tx1"/>
                  </a:solidFill>
                  <a:latin typeface="Cascadia Code" panose="020B0609020000020004" pitchFamily="49" charset="0"/>
                  <a:cs typeface="Cascadia Code" panose="020B0609020000020004" pitchFamily="49" charset="0"/>
                </a:rPr>
                <a:t>Manim</a:t>
              </a:r>
              <a:r>
                <a:rPr lang="en-US" altLang="zh-CN" sz="2400" dirty="0">
                  <a:solidFill>
                    <a:schemeClr val="tx1"/>
                  </a:solidFill>
                  <a:latin typeface="Cascadia Code" panose="020B0609020000020004" pitchFamily="49" charset="0"/>
                  <a:cs typeface="Cascadia Code" panose="020B0609020000020004" pitchFamily="49" charset="0"/>
                </a:rPr>
                <a:t> in Python</a:t>
              </a:r>
              <a:endParaRPr sz="2400" dirty="0">
                <a:solidFill>
                  <a:schemeClr val="tx1"/>
                </a:solidFill>
                <a:latin typeface="Cascadia Code" panose="020B0609020000020004" pitchFamily="49" charset="0"/>
                <a:cs typeface="Cascadia Code" panose="020B0609020000020004" pitchFamily="49" charset="0"/>
              </a:endParaRPr>
            </a:p>
          </p:txBody>
        </p:sp>
      </p:grpSp>
      <p:grpSp>
        <p:nvGrpSpPr>
          <p:cNvPr id="2" name="组合 1">
            <a:extLst>
              <a:ext uri="{FF2B5EF4-FFF2-40B4-BE49-F238E27FC236}">
                <a16:creationId xmlns:a16="http://schemas.microsoft.com/office/drawing/2014/main" id="{BDBE3F32-48DB-DDA3-ED8C-360131B2C5A0}"/>
              </a:ext>
            </a:extLst>
          </p:cNvPr>
          <p:cNvGrpSpPr/>
          <p:nvPr/>
        </p:nvGrpSpPr>
        <p:grpSpPr>
          <a:xfrm>
            <a:off x="-6935857" y="1450020"/>
            <a:ext cx="6935857" cy="1253415"/>
            <a:chOff x="1028700" y="2780879"/>
            <a:chExt cx="6935857" cy="1253415"/>
          </a:xfrm>
        </p:grpSpPr>
        <p:pic>
          <p:nvPicPr>
            <p:cNvPr id="25" name="图形 24" descr="复选标记 纯色填充">
              <a:extLst>
                <a:ext uri="{FF2B5EF4-FFF2-40B4-BE49-F238E27FC236}">
                  <a16:creationId xmlns:a16="http://schemas.microsoft.com/office/drawing/2014/main" id="{44671914-309A-E187-CB4A-6504EA15AD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28700" y="2780879"/>
              <a:ext cx="758774" cy="758774"/>
            </a:xfrm>
            <a:prstGeom prst="rect">
              <a:avLst/>
            </a:prstGeom>
            <a:effectLst>
              <a:glow rad="63500">
                <a:schemeClr val="accent1">
                  <a:satMod val="175000"/>
                  <a:alpha val="40000"/>
                </a:schemeClr>
              </a:glow>
            </a:effectLst>
          </p:spPr>
        </p:pic>
        <p:sp>
          <p:nvSpPr>
            <p:cNvPr id="26" name="Download Anything Now a days?…">
              <a:extLst>
                <a:ext uri="{FF2B5EF4-FFF2-40B4-BE49-F238E27FC236}">
                  <a16:creationId xmlns:a16="http://schemas.microsoft.com/office/drawing/2014/main" id="{3CC15F43-394C-EA40-5974-7581D6F8FB98}"/>
                </a:ext>
              </a:extLst>
            </p:cNvPr>
            <p:cNvSpPr txBox="1"/>
            <p:nvPr/>
          </p:nvSpPr>
          <p:spPr>
            <a:xfrm>
              <a:off x="2232352" y="2956435"/>
              <a:ext cx="5732205" cy="1077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120000"/>
                </a:lnSpc>
                <a:spcBef>
                  <a:spcPts val="1200"/>
                </a:spcBef>
                <a:defRPr sz="1200" b="1"/>
              </a:pPr>
              <a:r>
                <a:rPr lang="zh-CN" altLang="en-US" sz="2800" dirty="0"/>
                <a:t>使用 </a:t>
              </a:r>
              <a:r>
                <a:rPr lang="en-US" altLang="zh-CN" sz="2800" dirty="0"/>
                <a:t>AI </a:t>
              </a:r>
              <a:r>
                <a:rPr lang="zh-CN" altLang="en-US" sz="2800" dirty="0"/>
                <a:t>配音？</a:t>
              </a:r>
              <a:endParaRPr lang="en-US" altLang="zh-CN" sz="2800" dirty="0">
                <a:solidFill>
                  <a:srgbClr val="05050F"/>
                </a:solidFill>
              </a:endParaRPr>
            </a:p>
            <a:p>
              <a:pPr>
                <a:lnSpc>
                  <a:spcPct val="120000"/>
                </a:lnSpc>
                <a:spcBef>
                  <a:spcPts val="1200"/>
                </a:spcBef>
                <a:defRPr sz="1200" b="1"/>
              </a:pPr>
              <a:r>
                <a:rPr lang="en-US" altLang="zh-CN" sz="2400" dirty="0">
                  <a:solidFill>
                    <a:schemeClr val="tx1"/>
                  </a:solidFill>
                  <a:latin typeface="Cascadia Code" panose="020B0609020000020004" pitchFamily="49" charset="0"/>
                  <a:cs typeface="Cascadia Code" panose="020B0609020000020004" pitchFamily="49" charset="0"/>
                </a:rPr>
                <a:t>GPT-</a:t>
              </a:r>
              <a:r>
                <a:rPr lang="en-US" altLang="zh-CN" sz="2400" dirty="0" err="1">
                  <a:solidFill>
                    <a:schemeClr val="tx1"/>
                  </a:solidFill>
                  <a:latin typeface="Cascadia Code" panose="020B0609020000020004" pitchFamily="49" charset="0"/>
                  <a:cs typeface="Cascadia Code" panose="020B0609020000020004" pitchFamily="49" charset="0"/>
                </a:rPr>
                <a:t>SoVITS</a:t>
              </a:r>
              <a:endParaRPr lang="en-US" altLang="zh-CN" sz="2400" dirty="0">
                <a:solidFill>
                  <a:schemeClr val="tx1"/>
                </a:solidFill>
                <a:latin typeface="Cascadia Code" panose="020B0609020000020004" pitchFamily="49" charset="0"/>
                <a:cs typeface="Cascadia Code" panose="020B0609020000020004" pitchFamily="49" charset="0"/>
              </a:endParaRPr>
            </a:p>
          </p:txBody>
        </p:sp>
      </p:grpSp>
      <p:pic>
        <p:nvPicPr>
          <p:cNvPr id="7" name="图片 6">
            <a:extLst>
              <a:ext uri="{FF2B5EF4-FFF2-40B4-BE49-F238E27FC236}">
                <a16:creationId xmlns:a16="http://schemas.microsoft.com/office/drawing/2014/main" id="{B6722954-3232-37F9-776F-C257C0831EAD}"/>
              </a:ext>
            </a:extLst>
          </p:cNvPr>
          <p:cNvPicPr>
            <a:picLocks noChangeAspect="1"/>
          </p:cNvPicPr>
          <p:nvPr/>
        </p:nvPicPr>
        <p:blipFill rotWithShape="1">
          <a:blip r:embed="rId8"/>
          <a:srcRect b="25814"/>
          <a:stretch/>
        </p:blipFill>
        <p:spPr>
          <a:xfrm>
            <a:off x="-8550589" y="3332545"/>
            <a:ext cx="6264590" cy="2808586"/>
          </a:xfrm>
          <a:prstGeom prst="rect">
            <a:avLst/>
          </a:prstGeom>
          <a:ln>
            <a:noFill/>
          </a:ln>
          <a:effectLst>
            <a:softEdge rad="112500"/>
          </a:effectLst>
        </p:spPr>
      </p:pic>
      <p:pic>
        <p:nvPicPr>
          <p:cNvPr id="9" name="图片 8">
            <a:extLst>
              <a:ext uri="{FF2B5EF4-FFF2-40B4-BE49-F238E27FC236}">
                <a16:creationId xmlns:a16="http://schemas.microsoft.com/office/drawing/2014/main" id="{486BCAE8-D684-6902-1E8E-BB5A10A9F63F}"/>
              </a:ext>
            </a:extLst>
          </p:cNvPr>
          <p:cNvPicPr>
            <a:picLocks noChangeAspect="1"/>
          </p:cNvPicPr>
          <p:nvPr/>
        </p:nvPicPr>
        <p:blipFill>
          <a:blip r:embed="rId9"/>
          <a:stretch>
            <a:fillRect/>
          </a:stretch>
        </p:blipFill>
        <p:spPr>
          <a:xfrm>
            <a:off x="3938286" y="9134702"/>
            <a:ext cx="4315427" cy="3258005"/>
          </a:xfrm>
          <a:prstGeom prst="rect">
            <a:avLst/>
          </a:prstGeom>
          <a:ln>
            <a:noFill/>
          </a:ln>
          <a:effectLst>
            <a:softEdge rad="112500"/>
          </a:effectLst>
        </p:spPr>
      </p:pic>
    </p:spTree>
    <p:extLst>
      <p:ext uri="{BB962C8B-B14F-4D97-AF65-F5344CB8AC3E}">
        <p14:creationId xmlns:p14="http://schemas.microsoft.com/office/powerpoint/2010/main" val="30533332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dur="1" fill="hold">
                                          <p:stCondLst>
                                            <p:cond delay="0"/>
                                          </p:stCondLst>
                                        </p:cTn>
                                        <p:tgtEl>
                                          <p:spTgt spid="126"/>
                                        </p:tgtEl>
                                        <p:attrNameLst>
                                          <p:attrName>style.visibility</p:attrName>
                                        </p:attrNameLst>
                                      </p:cBhvr>
                                      <p:to>
                                        <p:strVal val="visible"/>
                                      </p:to>
                                    </p:set>
                                    <p:anim calcmode="lin" valueType="num">
                                      <p:cBhvr additive="base">
                                        <p:cTn id="7" dur="250" fill="hold"/>
                                        <p:tgtEl>
                                          <p:spTgt spid="126"/>
                                        </p:tgtEl>
                                        <p:attrNameLst>
                                          <p:attrName>ppt_x</p:attrName>
                                        </p:attrNameLst>
                                      </p:cBhvr>
                                      <p:tavLst>
                                        <p:tav tm="0">
                                          <p:val>
                                            <p:strVal val="0-#ppt_w/2"/>
                                          </p:val>
                                        </p:tav>
                                        <p:tav tm="100000">
                                          <p:val>
                                            <p:strVal val="#ppt_x"/>
                                          </p:val>
                                        </p:tav>
                                      </p:tavLst>
                                    </p:anim>
                                    <p:anim calcmode="lin" valueType="num">
                                      <p:cBhvr additive="base">
                                        <p:cTn id="8" dur="250" fill="hold"/>
                                        <p:tgtEl>
                                          <p:spTgt spid="126"/>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1" presetClass="mediacall" presetSubtype="0" fill="hold" nodeType="withEffect">
                                  <p:stCondLst>
                                    <p:cond delay="0"/>
                                  </p:stCondLst>
                                  <p:childTnLst>
                                    <p:cmd type="call" cmd="playFrom(0.0)">
                                      <p:cBhvr>
                                        <p:cTn id="15" dur="18500" fill="hold"/>
                                        <p:tgtEl>
                                          <p:spTgt spid="14"/>
                                        </p:tgtEl>
                                      </p:cBhvr>
                                    </p:cmd>
                                  </p:childTnLst>
                                </p:cTn>
                              </p:par>
                              <p:par>
                                <p:cTn id="16" presetID="42" presetClass="path" presetSubtype="0" accel="50000" decel="50000" fill="hold" nodeType="withEffect">
                                  <p:stCondLst>
                                    <p:cond delay="0"/>
                                  </p:stCondLst>
                                  <p:childTnLst>
                                    <p:animMotion origin="layout" path="M 1.04167E-6 7.40741E-7 L 0.7444 -0.00718 " pathEditMode="relative" rAng="0" ptsTypes="AA">
                                      <p:cBhvr>
                                        <p:cTn id="17" dur="500" fill="hold"/>
                                        <p:tgtEl>
                                          <p:spTgt spid="7"/>
                                        </p:tgtEl>
                                        <p:attrNameLst>
                                          <p:attrName>ppt_x</p:attrName>
                                          <p:attrName>ppt_y</p:attrName>
                                        </p:attrNameLst>
                                      </p:cBhvr>
                                      <p:rCtr x="37227" y="-370"/>
                                    </p:animMotion>
                                  </p:childTnLst>
                                </p:cTn>
                              </p:par>
                            </p:childTnLst>
                          </p:cTn>
                        </p:par>
                      </p:childTnLst>
                    </p:cTn>
                  </p:par>
                  <p:par>
                    <p:cTn id="18" fill="hold">
                      <p:stCondLst>
                        <p:cond delay="indefinite"/>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4"/>
                                        </p:tgtEl>
                                      </p:cBhvr>
                                    </p:cmd>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7444 -0.00718 L 0.7444 0.57616 " pathEditMode="relative" rAng="0" ptsTypes="AA">
                                      <p:cBhvr>
                                        <p:cTn id="25" dur="500" fill="hold"/>
                                        <p:tgtEl>
                                          <p:spTgt spid="7"/>
                                        </p:tgtEl>
                                        <p:attrNameLst>
                                          <p:attrName>ppt_x</p:attrName>
                                          <p:attrName>ppt_y</p:attrName>
                                        </p:attrNameLst>
                                      </p:cBhvr>
                                      <p:rCtr x="0" y="29167"/>
                                    </p:animMotion>
                                  </p:childTnLst>
                                </p:cTn>
                              </p:par>
                              <p:par>
                                <p:cTn id="26" presetID="42" presetClass="path" presetSubtype="0" accel="50000" decel="50000" fill="hold" nodeType="withEffect">
                                  <p:stCondLst>
                                    <p:cond delay="0"/>
                                  </p:stCondLst>
                                  <p:childTnLst>
                                    <p:animMotion origin="layout" path="M 1.04167E-6 -3.33333E-6 L 0.95846 0.00741 " pathEditMode="relative" rAng="0" ptsTypes="AA">
                                      <p:cBhvr>
                                        <p:cTn id="27" dur="500" fill="hold"/>
                                        <p:tgtEl>
                                          <p:spTgt spid="3"/>
                                        </p:tgtEl>
                                        <p:attrNameLst>
                                          <p:attrName>ppt_x</p:attrName>
                                          <p:attrName>ppt_y</p:attrName>
                                        </p:attrNameLst>
                                      </p:cBhvr>
                                      <p:rCtr x="47917" y="370"/>
                                    </p:animMotion>
                                  </p:childTnLst>
                                </p:cTn>
                              </p:par>
                              <p:par>
                                <p:cTn id="28" presetID="42" presetClass="path" presetSubtype="0" accel="50000" decel="50000" fill="hold" nodeType="withEffect">
                                  <p:stCondLst>
                                    <p:cond delay="0"/>
                                  </p:stCondLst>
                                  <p:childTnLst>
                                    <p:animMotion origin="layout" path="M -0.07058 0.01921 L 0.61954 0.03102 " pathEditMode="relative" rAng="0" ptsTypes="AA">
                                      <p:cBhvr>
                                        <p:cTn id="29" dur="500" fill="hold"/>
                                        <p:tgtEl>
                                          <p:spTgt spid="2"/>
                                        </p:tgtEl>
                                        <p:attrNameLst>
                                          <p:attrName>ppt_x</p:attrName>
                                          <p:attrName>ppt_y</p:attrName>
                                        </p:attrNameLst>
                                      </p:cBhvr>
                                      <p:rCtr x="34505" y="579"/>
                                    </p:animMotion>
                                  </p:childTnLst>
                                </p:cTn>
                              </p:par>
                              <p:par>
                                <p:cTn id="30" presetID="42" presetClass="path" presetSubtype="0" accel="50000" decel="50000" fill="hold" nodeType="withEffect">
                                  <p:stCondLst>
                                    <p:cond delay="0"/>
                                  </p:stCondLst>
                                  <p:childTnLst>
                                    <p:animMotion origin="layout" path="M 2.5E-6 1.11022E-16 L 0.46094 -0.00023 " pathEditMode="relative" rAng="0" ptsTypes="AA">
                                      <p:cBhvr>
                                        <p:cTn id="31" dur="500" fill="hold"/>
                                        <p:tgtEl>
                                          <p:spTgt spid="14"/>
                                        </p:tgtEl>
                                        <p:attrNameLst>
                                          <p:attrName>ppt_x</p:attrName>
                                          <p:attrName>ppt_y</p:attrName>
                                        </p:attrNameLst>
                                      </p:cBhvr>
                                      <p:rCtr x="23047" y="-23"/>
                                    </p:animMotion>
                                  </p:childTnLst>
                                </p:cTn>
                              </p:par>
                              <p:par>
                                <p:cTn id="32" presetID="42" presetClass="path" presetSubtype="0" accel="50000" decel="50000" fill="hold" nodeType="withEffect">
                                  <p:stCondLst>
                                    <p:cond delay="0"/>
                                  </p:stCondLst>
                                  <p:childTnLst>
                                    <p:animMotion origin="layout" path="M 0 -4.44444E-6 L 0 -0.89166 " pathEditMode="relative" rAng="0" ptsTypes="AA">
                                      <p:cBhvr>
                                        <p:cTn id="33" dur="500" fill="hold"/>
                                        <p:tgtEl>
                                          <p:spTgt spid="9"/>
                                        </p:tgtEl>
                                        <p:attrNameLst>
                                          <p:attrName>ppt_x</p:attrName>
                                          <p:attrName>ppt_y</p:attrName>
                                        </p:attrNameLst>
                                      </p:cBhvr>
                                      <p:rCtr x="0" y="-44583"/>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4" fill="hold" display="0">
                  <p:stCondLst>
                    <p:cond delay="indefinite"/>
                  </p:stCondLst>
                </p:cTn>
                <p:tgtEl>
                  <p:spTgt spid="14"/>
                </p:tgtEl>
              </p:cMediaNode>
            </p:video>
          </p:childTnLst>
        </p:cTn>
      </p:par>
    </p:tnLst>
    <p:bldLst>
      <p:bldP spid="12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ounded Rectangle"/>
          <p:cNvSpPr/>
          <p:nvPr/>
        </p:nvSpPr>
        <p:spPr>
          <a:xfrm>
            <a:off x="656232" y="1581672"/>
            <a:ext cx="4819569" cy="4656429"/>
          </a:xfrm>
          <a:prstGeom prst="roundRect">
            <a:avLst>
              <a:gd name="adj" fmla="val 12568"/>
            </a:avLst>
          </a:prstGeom>
          <a:solidFill>
            <a:srgbClr val="11112F"/>
          </a:solidFill>
          <a:ln w="12700" cap="flat">
            <a:noFill/>
            <a:miter lim="400000"/>
          </a:ln>
          <a:effectLst/>
        </p:spPr>
        <p:txBody>
          <a:bodyPr wrap="square" lIns="45719" tIns="45719" rIns="45719" bIns="45719" numCol="1" anchor="t">
            <a:noAutofit/>
          </a:bodyPr>
          <a:lstStyle/>
          <a:p>
            <a:pPr>
              <a:lnSpc>
                <a:spcPct val="120000"/>
              </a:lnSpc>
              <a:spcBef>
                <a:spcPts val="1200"/>
              </a:spcBef>
              <a:defRPr>
                <a:solidFill>
                  <a:srgbClr val="05050F"/>
                </a:solidFill>
              </a:defRPr>
            </a:pPr>
            <a:endParaRPr dirty="0"/>
          </a:p>
        </p:txBody>
      </p:sp>
      <p:sp>
        <p:nvSpPr>
          <p:cNvPr id="273" name="Download Anything Now a days?…"/>
          <p:cNvSpPr txBox="1"/>
          <p:nvPr/>
        </p:nvSpPr>
        <p:spPr>
          <a:xfrm>
            <a:off x="1009522" y="3796770"/>
            <a:ext cx="6004445" cy="6647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defRPr sz="1200" b="1"/>
            </a:pPr>
            <a:r>
              <a:rPr lang="zh-CN" altLang="en-US" sz="4800" b="1" dirty="0">
                <a:gradFill flip="none" rotWithShape="1">
                  <a:gsLst>
                    <a:gs pos="0">
                      <a:schemeClr val="accent1"/>
                    </a:gs>
                    <a:gs pos="100000">
                      <a:schemeClr val="accent2"/>
                    </a:gs>
                  </a:gsLst>
                  <a:lin ang="0" scaled="0"/>
                </a:gradFill>
                <a:effectLst>
                  <a:reflection blurRad="6350" stA="50000" endA="300" endPos="50000" dist="101600" dir="5400000" sy="-100000" algn="bl" rotWithShape="0"/>
                </a:effectLst>
              </a:rPr>
              <a:t>项目设计与亮点</a:t>
            </a:r>
            <a:endParaRPr sz="4800" b="1" dirty="0">
              <a:gradFill flip="none" rotWithShape="1">
                <a:gsLst>
                  <a:gs pos="0">
                    <a:schemeClr val="accent1"/>
                  </a:gs>
                  <a:gs pos="100000">
                    <a:schemeClr val="accent2"/>
                  </a:gs>
                </a:gsLst>
                <a:lin ang="0" scaled="0"/>
              </a:gradFill>
              <a:effectLst>
                <a:reflection blurRad="6350" stA="50000" endA="300" endPos="50000" dist="101600" dir="5400000" sy="-100000" algn="bl" rotWithShape="0"/>
              </a:effectLst>
            </a:endParaRPr>
          </a:p>
        </p:txBody>
      </p:sp>
      <p:sp>
        <p:nvSpPr>
          <p:cNvPr id="30" name="文本框 29">
            <a:extLst>
              <a:ext uri="{FF2B5EF4-FFF2-40B4-BE49-F238E27FC236}">
                <a16:creationId xmlns:a16="http://schemas.microsoft.com/office/drawing/2014/main" id="{FE3B0378-BCD1-A47A-B2C9-118E0686E325}"/>
              </a:ext>
            </a:extLst>
          </p:cNvPr>
          <p:cNvSpPr txBox="1"/>
          <p:nvPr/>
        </p:nvSpPr>
        <p:spPr>
          <a:xfrm>
            <a:off x="1554427" y="4908024"/>
            <a:ext cx="2531436" cy="1246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35000"/>
              </a:lnSpc>
              <a:spcBef>
                <a:spcPts val="0"/>
              </a:spcBef>
              <a:spcAft>
                <a:spcPts val="0"/>
              </a:spcAft>
              <a:buClrTx/>
              <a:buSzTx/>
              <a:buFontTx/>
              <a:buNone/>
              <a:tabLst/>
            </a:pPr>
            <a:r>
              <a:rPr lang="zh-CN" altLang="en-US" sz="2000" b="1" dirty="0">
                <a:latin typeface="微软雅黑" panose="020B0503020204020204" pitchFamily="34" charset="-122"/>
                <a:ea typeface="微软雅黑" panose="020B0503020204020204" pitchFamily="34" charset="-122"/>
              </a:rPr>
              <a:t>作品基本实现细节</a:t>
            </a:r>
            <a:endParaRPr lang="en-US" altLang="zh-CN" sz="2000" b="1" dirty="0">
              <a:latin typeface="微软雅黑" panose="020B0503020204020204" pitchFamily="34" charset="-122"/>
              <a:ea typeface="微软雅黑" panose="020B0503020204020204" pitchFamily="34" charset="-122"/>
            </a:endParaRPr>
          </a:p>
          <a:p>
            <a:pPr marL="0" marR="0" indent="0" algn="ctr" defTabSz="914400" rtl="0" fontAlgn="auto" latinLnBrk="0" hangingPunct="0">
              <a:lnSpc>
                <a:spcPct val="135000"/>
              </a:lnSpc>
              <a:spcBef>
                <a:spcPts val="0"/>
              </a:spcBef>
              <a:spcAft>
                <a:spcPts val="0"/>
              </a:spcAft>
              <a:buClrTx/>
              <a:buSzTx/>
              <a:buFontTx/>
              <a:buNone/>
              <a:tabLst/>
            </a:pPr>
            <a:r>
              <a:rPr kumimoji="0" lang="zh-CN" altLang="en-US" sz="2000" b="1"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a:rPr>
              <a:t>内容亮点</a:t>
            </a:r>
            <a:endParaRPr kumimoji="0" lang="en-US" altLang="zh-CN" sz="2000" b="1"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a:endParaRPr>
          </a:p>
          <a:p>
            <a:pPr marL="0" marR="0" indent="0" algn="ctr" defTabSz="914400" rtl="0" fontAlgn="auto" latinLnBrk="0" hangingPunct="0">
              <a:lnSpc>
                <a:spcPct val="135000"/>
              </a:lnSpc>
              <a:spcBef>
                <a:spcPts val="0"/>
              </a:spcBef>
              <a:spcAft>
                <a:spcPts val="0"/>
              </a:spcAft>
              <a:buClrTx/>
              <a:buSzTx/>
              <a:buFontTx/>
              <a:buNone/>
              <a:tabLst/>
            </a:pPr>
            <a:r>
              <a:rPr kumimoji="0" lang="zh-CN" altLang="en-US" sz="2000" b="1"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a:rPr>
              <a:t>技术亮点</a:t>
            </a:r>
          </a:p>
        </p:txBody>
      </p:sp>
      <p:pic>
        <p:nvPicPr>
          <p:cNvPr id="36" name="图形 35" descr="打勾的复选框 纯色填充">
            <a:extLst>
              <a:ext uri="{FF2B5EF4-FFF2-40B4-BE49-F238E27FC236}">
                <a16:creationId xmlns:a16="http://schemas.microsoft.com/office/drawing/2014/main" id="{EE1416AF-1C06-600A-1BF0-FBC8AABDEB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749" y="619899"/>
            <a:ext cx="609600" cy="609600"/>
          </a:xfrm>
          <a:prstGeom prst="rect">
            <a:avLst/>
          </a:prstGeom>
        </p:spPr>
      </p:pic>
      <p:grpSp>
        <p:nvGrpSpPr>
          <p:cNvPr id="7" name="组合 6">
            <a:extLst>
              <a:ext uri="{FF2B5EF4-FFF2-40B4-BE49-F238E27FC236}">
                <a16:creationId xmlns:a16="http://schemas.microsoft.com/office/drawing/2014/main" id="{7FE72807-0C20-FB63-1145-DB96F4815FD6}"/>
              </a:ext>
            </a:extLst>
          </p:cNvPr>
          <p:cNvGrpSpPr/>
          <p:nvPr/>
        </p:nvGrpSpPr>
        <p:grpSpPr>
          <a:xfrm>
            <a:off x="1040488" y="2070361"/>
            <a:ext cx="1716963" cy="1542098"/>
            <a:chOff x="5523134" y="2275909"/>
            <a:chExt cx="400598" cy="400597"/>
          </a:xfrm>
        </p:grpSpPr>
        <p:sp>
          <p:nvSpPr>
            <p:cNvPr id="5" name="Rounded Rectangle">
              <a:extLst>
                <a:ext uri="{FF2B5EF4-FFF2-40B4-BE49-F238E27FC236}">
                  <a16:creationId xmlns:a16="http://schemas.microsoft.com/office/drawing/2014/main" id="{19C573C0-B897-30B9-046A-2636C613F577}"/>
                </a:ext>
              </a:extLst>
            </p:cNvPr>
            <p:cNvSpPr/>
            <p:nvPr/>
          </p:nvSpPr>
          <p:spPr>
            <a:xfrm>
              <a:off x="5523134" y="2275909"/>
              <a:ext cx="400598" cy="400597"/>
            </a:xfrm>
            <a:prstGeom prst="roundRect">
              <a:avLst>
                <a:gd name="adj" fmla="val 25596"/>
              </a:avLst>
            </a:prstGeom>
            <a:solidFill>
              <a:schemeClr val="accent2"/>
            </a:solidFill>
            <a:ln w="12700" cap="flat">
              <a:noFill/>
              <a:miter lim="400000"/>
            </a:ln>
            <a:effectLst>
              <a:outerShdw blurRad="254000" dist="63500" dir="5400000" rotWithShape="0">
                <a:schemeClr val="accent2">
                  <a:alpha val="20000"/>
                </a:schemeClr>
              </a:outerShdw>
            </a:effectLst>
          </p:spPr>
          <p:txBody>
            <a:bodyPr wrap="square" lIns="45719" tIns="45719" rIns="45719" bIns="45719" numCol="1" anchor="ctr">
              <a:noAutofit/>
            </a:bodyPr>
            <a:lstStyle/>
            <a:p>
              <a:pPr algn="ctr">
                <a:defRPr>
                  <a:solidFill>
                    <a:srgbClr val="05050F"/>
                  </a:solidFill>
                </a:defRPr>
              </a:pPr>
              <a:endParaRPr dirty="0"/>
            </a:p>
          </p:txBody>
        </p:sp>
        <p:sp>
          <p:nvSpPr>
            <p:cNvPr id="6" name="02">
              <a:extLst>
                <a:ext uri="{FF2B5EF4-FFF2-40B4-BE49-F238E27FC236}">
                  <a16:creationId xmlns:a16="http://schemas.microsoft.com/office/drawing/2014/main" id="{52668176-8EB9-C0FE-1ADD-7296D3852CA9}"/>
                </a:ext>
              </a:extLst>
            </p:cNvPr>
            <p:cNvSpPr txBox="1"/>
            <p:nvPr/>
          </p:nvSpPr>
          <p:spPr>
            <a:xfrm>
              <a:off x="5553165" y="2388260"/>
              <a:ext cx="340535" cy="1758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1400" b="1"/>
              </a:lvl1pPr>
            </a:lstStyle>
            <a:p>
              <a:r>
                <a:rPr sz="4400" dirty="0"/>
                <a:t>02</a:t>
              </a:r>
            </a:p>
          </p:txBody>
        </p:sp>
      </p:grpSp>
      <p:pic>
        <p:nvPicPr>
          <p:cNvPr id="8" name="图片 7" descr="徽标, 图标&#10;&#10;描述已自动生成">
            <a:extLst>
              <a:ext uri="{FF2B5EF4-FFF2-40B4-BE49-F238E27FC236}">
                <a16:creationId xmlns:a16="http://schemas.microsoft.com/office/drawing/2014/main" id="{076D6463-924E-82C2-35E0-0851B237B1B4}"/>
              </a:ext>
            </a:extLst>
          </p:cNvPr>
          <p:cNvPicPr>
            <a:picLocks noChangeAspect="1"/>
          </p:cNvPicPr>
          <p:nvPr/>
        </p:nvPicPr>
        <p:blipFill rotWithShape="1">
          <a:blip r:embed="rId5">
            <a:extLst>
              <a:ext uri="{28A0092B-C50C-407E-A947-70E740481C1C}">
                <a14:useLocalDpi xmlns:a14="http://schemas.microsoft.com/office/drawing/2010/main" val="0"/>
              </a:ext>
            </a:extLst>
          </a:blip>
          <a:srcRect l="18185"/>
          <a:stretch/>
        </p:blipFill>
        <p:spPr>
          <a:xfrm>
            <a:off x="6373996" y="0"/>
            <a:ext cx="9974857" cy="6858000"/>
          </a:xfrm>
          <a:prstGeom prst="rect">
            <a:avLst/>
          </a:prstGeom>
        </p:spPr>
      </p:pic>
    </p:spTree>
    <p:extLst>
      <p:ext uri="{BB962C8B-B14F-4D97-AF65-F5344CB8AC3E}">
        <p14:creationId xmlns:p14="http://schemas.microsoft.com/office/powerpoint/2010/main" val="2378802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5B07505-E5AE-C8F8-BABF-367029969868}"/>
              </a:ext>
            </a:extLst>
          </p:cNvPr>
          <p:cNvSpPr txBox="1">
            <a:spLocks noGrp="1"/>
          </p:cNvSpPr>
          <p:nvPr>
            <p:ph type="title"/>
          </p:nvPr>
        </p:nvSpPr>
        <p:spPr>
          <a:xfrm>
            <a:off x="322644" y="527439"/>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作品基本实现细节</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pic>
        <p:nvPicPr>
          <p:cNvPr id="1026" name="Picture 2">
            <a:extLst>
              <a:ext uri="{FF2B5EF4-FFF2-40B4-BE49-F238E27FC236}">
                <a16:creationId xmlns:a16="http://schemas.microsoft.com/office/drawing/2014/main" id="{0EB72E8E-B113-A19C-533B-820CC0A336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2693" y="1617932"/>
            <a:ext cx="6453170" cy="261235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D14178F-89D0-8FAF-7D2D-BB11CF1FA452}"/>
              </a:ext>
            </a:extLst>
          </p:cNvPr>
          <p:cNvSpPr txBox="1"/>
          <p:nvPr/>
        </p:nvSpPr>
        <p:spPr>
          <a:xfrm>
            <a:off x="1342692" y="4482193"/>
            <a:ext cx="6453169"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1" i="0" u="none" strike="noStrike" cap="none" spc="0" normalizeH="0" baseline="0" dirty="0" err="1">
                <a:ln>
                  <a:noFill/>
                </a:ln>
                <a:solidFill>
                  <a:srgbClr val="FFFFFF"/>
                </a:solidFill>
                <a:effectLst/>
                <a:uFillTx/>
                <a:latin typeface="Times New Roman" panose="02020603050405020304" pitchFamily="18" charset="0"/>
                <a:cs typeface="Times New Roman" panose="02020603050405020304" pitchFamily="18" charset="0"/>
                <a:sym typeface="Helvetica"/>
              </a:rPr>
              <a:t>Manim</a:t>
            </a:r>
            <a:endParaRPr kumimoji="0" lang="en-US" altLang="zh-CN" sz="2400" b="1"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FFFFFF"/>
                </a:solidFill>
                <a:effectLst/>
                <a:uFillTx/>
                <a:ea typeface="+mj-ea"/>
                <a:cs typeface="+mj-cs"/>
                <a:sym typeface="Helvetica"/>
              </a:rPr>
              <a:t>一个数学动画引擎。用于制作解释性的数学视频，可以创建数学上精确的动画</a:t>
            </a:r>
            <a:r>
              <a:rPr lang="zh-CN" altLang="en-US" dirty="0"/>
              <a:t>，</a:t>
            </a:r>
            <a:r>
              <a:rPr kumimoji="0" lang="zh-CN" altLang="en-US" sz="1800" b="0" i="0" u="none" strike="noStrike" cap="none" spc="0" normalizeH="0" baseline="0" dirty="0">
                <a:ln>
                  <a:noFill/>
                </a:ln>
                <a:solidFill>
                  <a:srgbClr val="FFFFFF"/>
                </a:solidFill>
                <a:effectLst/>
                <a:uFillTx/>
                <a:ea typeface="+mj-ea"/>
                <a:cs typeface="+mj-cs"/>
                <a:sym typeface="Helvetica"/>
              </a:rPr>
              <a:t>采用</a:t>
            </a:r>
            <a:r>
              <a:rPr kumimoji="0" lang="en-US" altLang="zh-CN" sz="1800" b="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Helvetica"/>
              </a:rPr>
              <a:t>OpenGL</a:t>
            </a:r>
            <a:r>
              <a:rPr kumimoji="0" lang="zh-CN" altLang="en-US" sz="1800" b="0" i="0" u="none" strike="noStrike" cap="none" spc="0" normalizeH="0" baseline="0" dirty="0">
                <a:ln>
                  <a:noFill/>
                </a:ln>
                <a:solidFill>
                  <a:srgbClr val="FFFFFF"/>
                </a:solidFill>
                <a:effectLst/>
                <a:uFillTx/>
                <a:ea typeface="+mj-ea"/>
                <a:cs typeface="+mj-cs"/>
                <a:sym typeface="Helvetica"/>
              </a:rPr>
              <a:t>来渲染最终的视频。</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5050F"/>
              </a:solidFill>
              <a:effectLst/>
              <a:uFillTx/>
              <a:latin typeface="+mj-lt"/>
              <a:ea typeface="+mj-ea"/>
              <a:cs typeface="+mj-cs"/>
              <a:sym typeface="Helvetica"/>
            </a:endParaRPr>
          </a:p>
        </p:txBody>
      </p:sp>
      <p:pic>
        <p:nvPicPr>
          <p:cNvPr id="4" name="ManimCELogo">
            <a:hlinkClick r:id="" action="ppaction://media"/>
            <a:extLst>
              <a:ext uri="{FF2B5EF4-FFF2-40B4-BE49-F238E27FC236}">
                <a16:creationId xmlns:a16="http://schemas.microsoft.com/office/drawing/2014/main" id="{7FA4B7D3-247B-D586-1115-A6366065FF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81638" y="4761871"/>
            <a:ext cx="4492625" cy="2527102"/>
          </a:xfrm>
          <a:prstGeom prst="rect">
            <a:avLst/>
          </a:prstGeom>
        </p:spPr>
      </p:pic>
    </p:spTree>
    <p:extLst>
      <p:ext uri="{BB962C8B-B14F-4D97-AF65-F5344CB8AC3E}">
        <p14:creationId xmlns:p14="http://schemas.microsoft.com/office/powerpoint/2010/main" val="21861875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2000" fill="hold"/>
                                        <p:tgtEl>
                                          <p:spTgt spid="4"/>
                                        </p:tgtEl>
                                      </p:cBhvr>
                                    </p:cmd>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fill="hold" display="0">
                  <p:stCondLst>
                    <p:cond delay="indefinite"/>
                  </p:stCondLst>
                </p:cTn>
                <p:tgtEl>
                  <p:spTgt spid="4"/>
                </p:tgtEl>
              </p:cMediaNode>
            </p:video>
          </p:childTnLst>
        </p:cTn>
      </p:par>
    </p:tnLst>
    <p:bldLst>
      <p:bldP spid="8" grpId="0" animBg="1" advAuto="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9FFB083-016D-E1DE-20E2-84C5B5B3A77C}"/>
              </a:ext>
            </a:extLst>
          </p:cNvPr>
          <p:cNvSpPr/>
          <p:nvPr/>
        </p:nvSpPr>
        <p:spPr>
          <a:xfrm>
            <a:off x="5276850" y="0"/>
            <a:ext cx="6915150" cy="6858000"/>
          </a:xfrm>
          <a:prstGeom prst="rect">
            <a:avLst/>
          </a:prstGeom>
          <a:solidFill>
            <a:srgbClr val="19202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mj-lt"/>
              <a:ea typeface="+mj-ea"/>
              <a:cs typeface="+mj-cs"/>
              <a:sym typeface="Helvetica"/>
            </a:endParaRPr>
          </a:p>
        </p:txBody>
      </p:sp>
      <p:sp>
        <p:nvSpPr>
          <p:cNvPr id="8" name="Title">
            <a:extLst>
              <a:ext uri="{FF2B5EF4-FFF2-40B4-BE49-F238E27FC236}">
                <a16:creationId xmlns:a16="http://schemas.microsoft.com/office/drawing/2014/main" id="{35B07505-E5AE-C8F8-BABF-367029969868}"/>
              </a:ext>
            </a:extLst>
          </p:cNvPr>
          <p:cNvSpPr txBox="1">
            <a:spLocks noGrp="1"/>
          </p:cNvSpPr>
          <p:nvPr>
            <p:ph type="title"/>
          </p:nvPr>
        </p:nvSpPr>
        <p:spPr>
          <a:xfrm>
            <a:off x="322644" y="527439"/>
            <a:ext cx="9425485" cy="1090493"/>
          </a:xfrm>
          <a:prstGeom prst="rect">
            <a:avLst/>
          </a:prstGeom>
        </p:spPr>
        <p:txBody>
          <a:bodyPr>
            <a:normAutofit/>
          </a:bodyPr>
          <a:lstStyle/>
          <a:p>
            <a:r>
              <a:rPr lang="zh-CN" altLang="en-US"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rPr>
              <a:t>作品基本实现细节</a:t>
            </a:r>
            <a:endParaRPr sz="4000" dirty="0">
              <a:gradFill flip="none" rotWithShape="1">
                <a:gsLst>
                  <a:gs pos="0">
                    <a:schemeClr val="accent1"/>
                  </a:gs>
                  <a:gs pos="100000">
                    <a:schemeClr val="accent2"/>
                  </a:gs>
                </a:gsLst>
                <a:lin ang="0" scaled="0"/>
              </a:gradFill>
              <a:effectLst>
                <a:reflection blurRad="6350" stA="50000" endA="300" endPos="50000" dist="29997" dir="5400000" sy="-100000" algn="bl" rotWithShape="0"/>
              </a:effectLst>
              <a:latin typeface="快看世界体" pitchFamily="2" charset="-122"/>
              <a:ea typeface="快看世界体" pitchFamily="2" charset="-122"/>
            </a:endParaRPr>
          </a:p>
        </p:txBody>
      </p:sp>
      <p:pic>
        <p:nvPicPr>
          <p:cNvPr id="16" name="图片 15">
            <a:extLst>
              <a:ext uri="{FF2B5EF4-FFF2-40B4-BE49-F238E27FC236}">
                <a16:creationId xmlns:a16="http://schemas.microsoft.com/office/drawing/2014/main" id="{AEB136C5-9974-DABD-AFE4-0E25125A48C8}"/>
              </a:ext>
            </a:extLst>
          </p:cNvPr>
          <p:cNvPicPr>
            <a:picLocks noChangeAspect="1"/>
          </p:cNvPicPr>
          <p:nvPr/>
        </p:nvPicPr>
        <p:blipFill rotWithShape="1">
          <a:blip r:embed="rId7"/>
          <a:srcRect l="5675" t="1520" r="5849" b="1590"/>
          <a:stretch/>
        </p:blipFill>
        <p:spPr>
          <a:xfrm>
            <a:off x="5276850" y="6858000"/>
            <a:ext cx="6915150" cy="25495435"/>
          </a:xfrm>
          <a:prstGeom prst="rect">
            <a:avLst/>
          </a:prstGeom>
          <a:ln>
            <a:noFill/>
          </a:ln>
          <a:effectLst>
            <a:outerShdw blurRad="292100" dist="139700" dir="2700000" algn="tl" rotWithShape="0">
              <a:srgbClr val="333333">
                <a:alpha val="65000"/>
              </a:srgbClr>
            </a:outerShdw>
          </a:effectLst>
        </p:spPr>
      </p:pic>
      <p:pic>
        <p:nvPicPr>
          <p:cNvPr id="4" name="angle_play">
            <a:hlinkClick r:id="" action="ppaction://media"/>
            <a:extLst>
              <a:ext uri="{FF2B5EF4-FFF2-40B4-BE49-F238E27FC236}">
                <a16:creationId xmlns:a16="http://schemas.microsoft.com/office/drawing/2014/main" id="{5F330A2A-11C7-AA00-E833-3ED0C47678A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73537" y="3978414"/>
            <a:ext cx="3537206" cy="1989678"/>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pic>
        <p:nvPicPr>
          <p:cNvPr id="7" name="TAN">
            <a:hlinkClick r:id="" action="ppaction://media"/>
            <a:extLst>
              <a:ext uri="{FF2B5EF4-FFF2-40B4-BE49-F238E27FC236}">
                <a16:creationId xmlns:a16="http://schemas.microsoft.com/office/drawing/2014/main" id="{B7D0E493-E88D-9609-DD66-B492F0676D4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73537" y="1671799"/>
            <a:ext cx="3537207" cy="1989680"/>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spTree>
    <p:extLst>
      <p:ext uri="{BB962C8B-B14F-4D97-AF65-F5344CB8AC3E}">
        <p14:creationId xmlns:p14="http://schemas.microsoft.com/office/powerpoint/2010/main" val="40729842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22000" fill="hold"/>
                                        <p:tgtEl>
                                          <p:spTgt spid="4"/>
                                        </p:tgtEl>
                                      </p:cBhvr>
                                    </p:cmd>
                                  </p:childTnLst>
                                </p:cTn>
                              </p:par>
                              <p:par>
                                <p:cTn id="11" presetID="1" presetClass="mediacall" presetSubtype="0" fill="hold" nodeType="withEffect">
                                  <p:stCondLst>
                                    <p:cond delay="0"/>
                                  </p:stCondLst>
                                  <p:childTnLst>
                                    <p:cmd type="call" cmd="playFrom(0.0)">
                                      <p:cBhvr>
                                        <p:cTn id="12" dur="16500" fill="hold"/>
                                        <p:tgtEl>
                                          <p:spTgt spid="7"/>
                                        </p:tgtEl>
                                      </p:cBhvr>
                                    </p:cmd>
                                  </p:childTnLst>
                                </p:cTn>
                              </p:par>
                              <p:par>
                                <p:cTn id="13" presetID="42" presetClass="path" presetSubtype="0" accel="2333" decel="13333" fill="hold" nodeType="withEffect">
                                  <p:stCondLst>
                                    <p:cond delay="0"/>
                                  </p:stCondLst>
                                  <p:childTnLst>
                                    <p:animMotion origin="layout" path="M 3.75E-6 3.7037E-6 L 3.75E-6 -3.70324 " pathEditMode="relative" rAng="0" ptsTypes="AA">
                                      <p:cBhvr>
                                        <p:cTn id="14" dur="15000" fill="hold"/>
                                        <p:tgtEl>
                                          <p:spTgt spid="16"/>
                                        </p:tgtEl>
                                        <p:attrNameLst>
                                          <p:attrName>ppt_x</p:attrName>
                                          <p:attrName>ppt_y</p:attrName>
                                        </p:attrNameLst>
                                      </p:cBhvr>
                                      <p:rCtr x="0" y="-185162"/>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mute="1">
                <p:cTn id="21"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advAuto="0"/>
    </p:bldLst>
  </p:timing>
</p:sld>
</file>

<file path=ppt/theme/theme1.xml><?xml version="1.0" encoding="utf-8"?>
<a:theme xmlns:a="http://schemas.openxmlformats.org/drawingml/2006/main" name="Left title - MasterSlide">
  <a:themeElements>
    <a:clrScheme name="Left title - MasterSlide">
      <a:dk1>
        <a:srgbClr val="05050F"/>
      </a:dk1>
      <a:lt1>
        <a:srgbClr val="FFFFFF"/>
      </a:lt1>
      <a:dk2>
        <a:srgbClr val="A7A7A7"/>
      </a:dk2>
      <a:lt2>
        <a:srgbClr val="535353"/>
      </a:lt2>
      <a:accent1>
        <a:srgbClr val="0056FB"/>
      </a:accent1>
      <a:accent2>
        <a:srgbClr val="3CD278"/>
      </a:accent2>
      <a:accent3>
        <a:srgbClr val="FF784B"/>
      </a:accent3>
      <a:accent4>
        <a:srgbClr val="FFC837"/>
      </a:accent4>
      <a:accent5>
        <a:srgbClr val="F0323C"/>
      </a:accent5>
      <a:accent6>
        <a:srgbClr val="D250E6"/>
      </a:accent6>
      <a:hlink>
        <a:srgbClr val="0000FF"/>
      </a:hlink>
      <a:folHlink>
        <a:srgbClr val="FF00FF"/>
      </a:folHlink>
    </a:clrScheme>
    <a:fontScheme name="Left title - MasterSlide">
      <a:majorFont>
        <a:latin typeface="Helvetica"/>
        <a:ea typeface="Helvetica"/>
        <a:cs typeface="Helvetica"/>
      </a:majorFont>
      <a:minorFont>
        <a:latin typeface="Calibri"/>
        <a:ea typeface="Calibri"/>
        <a:cs typeface="Calibri"/>
      </a:minorFont>
    </a:fontScheme>
    <a:fmtScheme name="Left title - MasterSlid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050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ft title - MasterSlide">
  <a:themeElements>
    <a:clrScheme name="Left title - MasterSlide">
      <a:dk1>
        <a:srgbClr val="000000"/>
      </a:dk1>
      <a:lt1>
        <a:srgbClr val="FFFFFF"/>
      </a:lt1>
      <a:dk2>
        <a:srgbClr val="A7A7A7"/>
      </a:dk2>
      <a:lt2>
        <a:srgbClr val="535353"/>
      </a:lt2>
      <a:accent1>
        <a:srgbClr val="0056FB"/>
      </a:accent1>
      <a:accent2>
        <a:srgbClr val="3CD278"/>
      </a:accent2>
      <a:accent3>
        <a:srgbClr val="FF784B"/>
      </a:accent3>
      <a:accent4>
        <a:srgbClr val="FFC837"/>
      </a:accent4>
      <a:accent5>
        <a:srgbClr val="F0323C"/>
      </a:accent5>
      <a:accent6>
        <a:srgbClr val="D250E6"/>
      </a:accent6>
      <a:hlink>
        <a:srgbClr val="0000FF"/>
      </a:hlink>
      <a:folHlink>
        <a:srgbClr val="FF00FF"/>
      </a:folHlink>
    </a:clrScheme>
    <a:fontScheme name="Left title - MasterSlide">
      <a:majorFont>
        <a:latin typeface="Helvetica"/>
        <a:ea typeface="Helvetica"/>
        <a:cs typeface="Helvetica"/>
      </a:majorFont>
      <a:minorFont>
        <a:latin typeface="Calibri"/>
        <a:ea typeface="Calibri"/>
        <a:cs typeface="Calibri"/>
      </a:minorFont>
    </a:fontScheme>
    <a:fmtScheme name="Left title - MasterSlid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050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1030</TotalTime>
  <Words>1419</Words>
  <Application>Microsoft Office PowerPoint</Application>
  <PresentationFormat>宽屏</PresentationFormat>
  <Paragraphs>134</Paragraphs>
  <Slides>17</Slides>
  <Notes>17</Notes>
  <HiddenSlides>0</HiddenSlides>
  <MMClips>5</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微软雅黑</vt:lpstr>
      <vt:lpstr>Cascadia Code</vt:lpstr>
      <vt:lpstr>快看世界体</vt:lpstr>
      <vt:lpstr>等线</vt:lpstr>
      <vt:lpstr>Times New Roman</vt:lpstr>
      <vt:lpstr>Helvetica</vt:lpstr>
      <vt:lpstr>Calibri</vt:lpstr>
      <vt:lpstr>楷体</vt:lpstr>
      <vt:lpstr>宋体</vt:lpstr>
      <vt:lpstr>Left title - MasterSlide</vt:lpstr>
      <vt:lpstr>PowerPoint 演示文稿</vt:lpstr>
      <vt:lpstr>Tables of Contents</vt:lpstr>
      <vt:lpstr>PowerPoint 演示文稿</vt:lpstr>
      <vt:lpstr>微课内容</vt:lpstr>
      <vt:lpstr>微课内容</vt:lpstr>
      <vt:lpstr>技术选择</vt:lpstr>
      <vt:lpstr>PowerPoint 演示文稿</vt:lpstr>
      <vt:lpstr>作品基本实现细节</vt:lpstr>
      <vt:lpstr>作品基本实现细节</vt:lpstr>
      <vt:lpstr>作品基本实现细节</vt:lpstr>
      <vt:lpstr>作品基本实现细节</vt:lpstr>
      <vt:lpstr>内容亮点</vt:lpstr>
      <vt:lpstr>内容亮点</vt:lpstr>
      <vt:lpstr>技术亮点</vt:lpstr>
      <vt:lpstr>PowerPoint 演示文稿</vt:lpstr>
      <vt:lpstr>未来展望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version Download Here</dc:title>
  <cp:lastModifiedBy>江豪 汪</cp:lastModifiedBy>
  <cp:revision>324</cp:revision>
  <dcterms:modified xsi:type="dcterms:W3CDTF">2025-12-27T16:46:04Z</dcterms:modified>
</cp:coreProperties>
</file>